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0" r:id="rId1"/>
  </p:sldMasterIdLst>
  <p:notesMasterIdLst>
    <p:notesMasterId r:id="rId28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58" r:id="rId27"/>
  </p:sldIdLst>
  <p:sldSz cx="9144000" cy="6858000" type="screen4x3"/>
  <p:notesSz cx="6858000" cy="9144000"/>
  <p:defaultTextStyle>
    <a:defPPr>
      <a:defRPr lang="fr-FR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11"/>
    <p:restoredTop sz="93060"/>
  </p:normalViewPr>
  <p:slideViewPr>
    <p:cSldViewPr snapToGrid="0" snapToObjects="1">
      <p:cViewPr varScale="1">
        <p:scale>
          <a:sx n="89" d="100"/>
          <a:sy n="89" d="100"/>
        </p:scale>
        <p:origin x="808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CC356825-48CE-5A49-A556-53226E9D75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490DAE8-1436-1047-98AE-A03B0483981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7F02961-C45E-E843-90FA-CBEA638D44D9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id="{8BA27F3E-C538-C843-87D2-9A84146AEE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notes 4">
            <a:extLst>
              <a:ext uri="{FF2B5EF4-FFF2-40B4-BE49-F238E27FC236}">
                <a16:creationId xmlns:a16="http://schemas.microsoft.com/office/drawing/2014/main" id="{482727D5-1C40-6045-9862-5C5398432B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48B0753-96CC-B640-91D7-CEA9B07BFC3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7D5F46A-9FEC-2443-9140-C6D535B3E4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5576EEB-F9D8-F044-BE3F-4173EE8C3FAB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>
            <a:extLst>
              <a:ext uri="{FF2B5EF4-FFF2-40B4-BE49-F238E27FC236}">
                <a16:creationId xmlns:a16="http://schemas.microsoft.com/office/drawing/2014/main" id="{61E7F52B-9BB3-3A48-BC90-B8FA187881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2" name="Notes Placeholder 2">
            <a:extLst>
              <a:ext uri="{FF2B5EF4-FFF2-40B4-BE49-F238E27FC236}">
                <a16:creationId xmlns:a16="http://schemas.microsoft.com/office/drawing/2014/main" id="{AD9B79C6-5853-6C46-A644-35D3DAAF57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it-IT" alt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822F9D-CCCF-2740-A357-FFE1EC4453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F4CBFD0-18AE-684B-B86A-9C0F15A1F1A2}" type="slidenum">
              <a:rPr lang="fr-FR" smtClean="0"/>
              <a:pPr>
                <a:defRPr/>
              </a:pPr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Slide Image Placeholder 1">
            <a:extLst>
              <a:ext uri="{FF2B5EF4-FFF2-40B4-BE49-F238E27FC236}">
                <a16:creationId xmlns:a16="http://schemas.microsoft.com/office/drawing/2014/main" id="{B69E685B-4D14-8741-8E8B-1F1EA09A27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0" name="Notes Placeholder 2">
            <a:extLst>
              <a:ext uri="{FF2B5EF4-FFF2-40B4-BE49-F238E27FC236}">
                <a16:creationId xmlns:a16="http://schemas.microsoft.com/office/drawing/2014/main" id="{841D45AC-6320-BB41-9247-B9B89C09FA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it-IT" alt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214ABB-3829-5043-9B5E-1766304084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847F544-03C6-F743-82FB-D5D3C905C7AA}" type="slidenum">
              <a:rPr lang="fr-FR" smtClean="0"/>
              <a:pPr>
                <a:defRPr/>
              </a:pPr>
              <a:t>26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17AC8-FCBC-A348-8E91-DE7F604A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E517A8-71EC-FE48-944B-1A2A9BA0A229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AE8FA-E366-B940-A488-249A986E4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09CD4-13F2-634D-ABC7-114E12E90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8C676A-A7B9-B048-8D47-7000E8D054E1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0307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6D36F-A568-164F-A77D-58C8D283C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CDCF86-5220-2248-ACFF-8CAEEF65B1C5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ADEF8-E9EB-5146-8EF5-6A5510C1A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D39D8-1528-CB40-8EB1-A862CA848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F1237A-4C9F-0548-A1D6-211F3517490A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2340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55493-4A94-FF47-BF9E-FC78157BA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8FE456-2DFA-F84F-8067-8865C2ED7910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C0AA1-F8F0-6F47-B9B4-A1C056378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FFE03-DB48-3F41-BB3A-CEF8AFF9A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B82CCB-ECAF-4641-8239-08B4CC73E56F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4206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9058" y="2636154"/>
            <a:ext cx="7765882" cy="6093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892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E842C-FEC7-C643-85B2-FA6C1FF97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6A2D1B-1CFC-F74D-8D81-819B127F98DF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B77BE-238F-EA45-AD64-0B7539650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0DB98-E09E-B143-BDE1-225DA2B03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7ED668-525A-E74F-AFB8-CE3BD9FA14FF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4348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1C246-B941-D641-975F-1A8A5571C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A28DB3-1394-1944-97DD-6DE76DCF46F4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02A10-AEB6-B04D-9854-559144957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164E3-49DD-A247-A5A6-D75860B7C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E8FB59-6FA4-6C47-BB2D-5484A6678C0E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7416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135BA65-DC1A-B643-996B-9915E4B06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009A86-B32D-2F4E-9297-255CB1DC74FE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5D31006-9EC9-C94D-BB37-6523FD16C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D83EA48-7123-464D-B1D0-6E48A5579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87F787-2591-A04E-8182-1F343ACA712A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3917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0FFC193-A573-7A4A-BC98-B26F36DE0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0CCBD8-5B99-5743-9F36-1BFF926E2C15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9010DB8-4B5B-7D48-9270-1A21ACC32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5A1EED2-856E-FF44-999D-6F6092DE8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71B897-81A4-4949-877A-686C5C84C27C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8561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DB8A6A9-9449-1841-A7D8-849FD276F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2C5920-B366-AC4E-96F0-70EB8CF47F81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B7A8EB0-CFED-4941-B1C1-6C8C9FAD7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C6C5949-4165-E941-A999-B62F4C2B1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4EB1D4-70F6-A44D-ADA1-3C7B8431ACE7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8831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61B57D9-9CE6-9148-809E-A7F98CFD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A47684-6DE4-E644-9C88-8455688FB436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9A438B6-A9FE-7343-87BF-3F7DFC31C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8957693-1449-EA49-9C02-E23072669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45A950-1D42-0B42-83C6-864E75AA05A3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154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A0C1EE9-534C-DD42-BF4F-5C4B16A10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C0F40D-5D97-9B40-A9F5-6D4A179588CC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5E03D46-2204-864B-BBB3-E6C2CBEAD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E86B488-B076-C24E-A1EB-01038D45C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1D2EAE-41C1-7546-89C3-D4AD4818190B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2791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911762E-9F8D-C24D-8CAC-BE7381765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42E5AD-2A86-1443-903F-860649278B3F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4E78FD-0520-8746-852A-C4619A5B1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9381E11-260F-4540-864F-C8B185598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6B83A5-2597-2F47-BF56-2EEC207DA8A9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3515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BFB84C6-1094-B341-BA84-CD48A194D0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367EE08-AA9E-3E4B-A6E4-1EE51AF579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/>
              <a:t>Edit Master text styles</a:t>
            </a:r>
          </a:p>
          <a:p>
            <a:pPr lvl="1"/>
            <a:r>
              <a:rPr lang="en-US" altLang="it-IT"/>
              <a:t>Second level</a:t>
            </a:r>
          </a:p>
          <a:p>
            <a:pPr lvl="2"/>
            <a:r>
              <a:rPr lang="en-US" altLang="it-IT"/>
              <a:t>Third level</a:t>
            </a:r>
          </a:p>
          <a:p>
            <a:pPr lvl="3"/>
            <a:r>
              <a:rPr lang="en-US" altLang="it-IT"/>
              <a:t>Fourth level</a:t>
            </a:r>
          </a:p>
          <a:p>
            <a:pPr lvl="4"/>
            <a:r>
              <a:rPr lang="en-US" altLang="it-IT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77796-5BF8-F84F-8196-52180A2067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26235C0-1EC7-174D-B308-08FE5C11E621}" type="datetimeFigureOut">
              <a:rPr lang="fr-FR"/>
              <a:pPr>
                <a:defRPr/>
              </a:pPr>
              <a:t>16/03/2022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B8D82C-4C3B-174D-8DA9-E34C4B1A03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9C844-B5DB-6044-B66F-75B4E8C4B6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B8FAE16-BC05-3A42-8CB6-A86796C70C86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giovannipietrovitali@gmail.com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hyperlink" Target="mailto:giovannni.vitali@uvsq.f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ei-c.org/guidelines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abays/Cours_Nancy_2019/tree/master/TEI_1/TEI_1_exo" TargetMode="Externa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bays" TargetMode="External"/><Relationship Id="rId2" Type="http://schemas.openxmlformats.org/officeDocument/2006/relationships/hyperlink" Target="https://github.com/Jean-Baptiste-Camps" TargetMode="Externa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mailto:giovannni.vitali@uvsq.fr" TargetMode="External"/><Relationship Id="rId4" Type="http://schemas.openxmlformats.org/officeDocument/2006/relationships/hyperlink" Target="mailto:giovannipietrovitali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fr.wikipedia.org/wiki/Extensible_Markup_Languag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re 1">
            <a:extLst>
              <a:ext uri="{FF2B5EF4-FFF2-40B4-BE49-F238E27FC236}">
                <a16:creationId xmlns:a16="http://schemas.microsoft.com/office/drawing/2014/main" id="{123043ED-2AF0-744E-8E61-78876C3D7E5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it" dirty="0"/>
              <a:t>TEI_Document</a:t>
            </a:r>
            <a:endParaRPr lang="fr-FR" altLang="fr-FR" dirty="0"/>
          </a:p>
        </p:txBody>
      </p:sp>
      <p:sp>
        <p:nvSpPr>
          <p:cNvPr id="14338" name="Sous-titre 2">
            <a:extLst>
              <a:ext uri="{FF2B5EF4-FFF2-40B4-BE49-F238E27FC236}">
                <a16:creationId xmlns:a16="http://schemas.microsoft.com/office/drawing/2014/main" id="{1C7112FC-2221-B34A-B46B-A60E5D870A0B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844550" y="3602038"/>
            <a:ext cx="7772400" cy="1095375"/>
          </a:xfrm>
        </p:spPr>
        <p:txBody>
          <a:bodyPr/>
          <a:lstStyle/>
          <a:p>
            <a:pPr eaLnBrk="1" hangingPunct="1"/>
            <a:r>
              <a:rPr lang="en-GB" altLang="it-IT"/>
              <a:t> </a:t>
            </a:r>
            <a:r>
              <a:rPr lang="fr-FR" altLang="it-IT"/>
              <a:t>Giovanni Pietro Vitali</a:t>
            </a:r>
          </a:p>
          <a:p>
            <a:pPr eaLnBrk="1" hangingPunct="1"/>
            <a:r>
              <a:rPr lang="fr-FR" altLang="it-IT">
                <a:hlinkClick r:id="rId3"/>
              </a:rPr>
              <a:t>giovannipietrovitali@gmail.com</a:t>
            </a:r>
            <a:r>
              <a:rPr lang="fr-FR" altLang="it-IT"/>
              <a:t> | </a:t>
            </a:r>
            <a:r>
              <a:rPr lang="fr-FR" altLang="it-IT">
                <a:hlinkClick r:id="rId4"/>
              </a:rPr>
              <a:t>giovannni.vitali@uvsq.fr</a:t>
            </a:r>
            <a:r>
              <a:rPr lang="fr-FR" altLang="it-IT"/>
              <a:t> </a:t>
            </a:r>
          </a:p>
        </p:txBody>
      </p:sp>
      <p:sp>
        <p:nvSpPr>
          <p:cNvPr id="14339" name="Sous-titre 2">
            <a:extLst>
              <a:ext uri="{FF2B5EF4-FFF2-40B4-BE49-F238E27FC236}">
                <a16:creationId xmlns:a16="http://schemas.microsoft.com/office/drawing/2014/main" id="{9875EF48-5626-9C4A-B892-950F1A0F3F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7488" y="5583238"/>
            <a:ext cx="6386512" cy="1274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 defTabSz="914400" eaLnBrk="1" hangingPunct="1">
              <a:buFont typeface="Arial" panose="020B0604020202020204" pitchFamily="34" charset="0"/>
              <a:buNone/>
            </a:pPr>
            <a:r>
              <a:rPr lang="it-IT" altLang="it-IT" sz="2400" dirty="0" err="1"/>
              <a:t>Université</a:t>
            </a:r>
            <a:r>
              <a:rPr lang="it-IT" altLang="it-IT" sz="2400" dirty="0"/>
              <a:t> de Versailles Saint Quentin en </a:t>
            </a:r>
            <a:r>
              <a:rPr lang="it-IT" altLang="it-IT" sz="2400" dirty="0" err="1"/>
              <a:t>Yvelines</a:t>
            </a:r>
            <a:endParaRPr lang="it-IT" altLang="it-IT" sz="2400" dirty="0"/>
          </a:p>
          <a:p>
            <a:pPr algn="just" defTabSz="914400" eaLnBrk="1" hangingPunct="1">
              <a:buFont typeface="Arial" panose="020B0604020202020204" pitchFamily="34" charset="0"/>
              <a:buNone/>
            </a:pPr>
            <a:r>
              <a:rPr lang="it-IT" altLang="it-IT" sz="2400" dirty="0" err="1"/>
              <a:t>Université</a:t>
            </a:r>
            <a:r>
              <a:rPr lang="it-IT" altLang="it-IT" sz="2400" dirty="0"/>
              <a:t> Paris-</a:t>
            </a:r>
            <a:r>
              <a:rPr lang="it-IT" altLang="it-IT" sz="2400" dirty="0" err="1"/>
              <a:t>Saclay</a:t>
            </a:r>
            <a:endParaRPr lang="fr-FR" altLang="it-IT" sz="2400" dirty="0"/>
          </a:p>
        </p:txBody>
      </p:sp>
      <p:pic>
        <p:nvPicPr>
          <p:cNvPr id="14340" name="Picture 6">
            <a:extLst>
              <a:ext uri="{FF2B5EF4-FFF2-40B4-BE49-F238E27FC236}">
                <a16:creationId xmlns:a16="http://schemas.microsoft.com/office/drawing/2014/main" id="{8DAD2B6A-DE04-A744-B4C8-D797CDB08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13" y="5583238"/>
            <a:ext cx="760412" cy="103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1" name="Picture 8">
            <a:extLst>
              <a:ext uri="{FF2B5EF4-FFF2-40B4-BE49-F238E27FC236}">
                <a16:creationId xmlns:a16="http://schemas.microsoft.com/office/drawing/2014/main" id="{202C2EFA-DEF8-A446-BBC6-169F635BD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5388" y="5745163"/>
            <a:ext cx="1477962" cy="652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2" name="Immagine 7">
            <a:extLst>
              <a:ext uri="{FF2B5EF4-FFF2-40B4-BE49-F238E27FC236}">
                <a16:creationId xmlns:a16="http://schemas.microsoft.com/office/drawing/2014/main" id="{E1B0BAC5-AFD4-EA48-B54B-B49FD8157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9144000" cy="1141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3519" y="527164"/>
            <a:ext cx="1515686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272" dirty="0"/>
              <a:t>L</a:t>
            </a:r>
            <a:r>
              <a:rPr spc="-183" dirty="0"/>
              <a:t>a</a:t>
            </a:r>
            <a:r>
              <a:rPr spc="-352" dirty="0"/>
              <a:t> </a:t>
            </a:r>
            <a:r>
              <a:rPr spc="-488" dirty="0"/>
              <a:t>T</a:t>
            </a:r>
            <a:r>
              <a:rPr spc="-403" dirty="0"/>
              <a:t>E</a:t>
            </a:r>
            <a:r>
              <a:rPr spc="-900" dirty="0"/>
              <a:t>I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776" y="2559483"/>
            <a:ext cx="80262" cy="80262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453518" y="1384578"/>
            <a:ext cx="8436481" cy="3880894"/>
          </a:xfrm>
          <a:prstGeom prst="rect">
            <a:avLst/>
          </a:prstGeom>
        </p:spPr>
        <p:txBody>
          <a:bodyPr vert="horz" wrap="square" lIns="0" tIns="86320" rIns="0" bIns="0" rtlCol="0">
            <a:spAutoFit/>
          </a:bodyPr>
          <a:lstStyle/>
          <a:p>
            <a:pPr marL="11906">
              <a:spcBef>
                <a:spcPts val="680"/>
              </a:spcBef>
            </a:pP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TEI pour </a:t>
            </a:r>
            <a:r>
              <a:rPr sz="2800" dirty="0">
                <a:solidFill>
                  <a:srgbClr val="23292D"/>
                </a:solidFill>
                <a:latin typeface="+mn-lt"/>
                <a:cs typeface="Roboto"/>
              </a:rPr>
              <a:t>T</a:t>
            </a:r>
            <a:r>
              <a:rPr sz="2800" dirty="0">
                <a:solidFill>
                  <a:srgbClr val="23292D"/>
                </a:solidFill>
                <a:latin typeface="+mn-lt"/>
                <a:cs typeface="Trebuchet MS"/>
              </a:rPr>
              <a:t>ext Encoding Initiative</a:t>
            </a:r>
            <a:endParaRPr sz="2800" dirty="0">
              <a:latin typeface="+mn-lt"/>
              <a:cs typeface="Trebuchet MS"/>
            </a:endParaRPr>
          </a:p>
          <a:p>
            <a:pPr marL="11906">
              <a:spcBef>
                <a:spcPts val="586"/>
              </a:spcBef>
            </a:pP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Elle est créé en 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1987 (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donc avant internet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)</a:t>
            </a:r>
            <a:endParaRPr sz="2800" dirty="0">
              <a:latin typeface="+mn-lt"/>
              <a:cs typeface="Cambria"/>
            </a:endParaRPr>
          </a:p>
          <a:p>
            <a:pPr marL="11906" marR="4763">
              <a:lnSpc>
                <a:spcPct val="103200"/>
              </a:lnSpc>
              <a:spcBef>
                <a:spcPts val="563"/>
              </a:spcBef>
            </a:pP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La TEI est pilotée par un consortium qui maintient et développe des  recommandations pour l</a:t>
            </a:r>
            <a:r>
              <a:rPr sz="2800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encodage des textes</a:t>
            </a:r>
            <a:endParaRPr sz="2800" dirty="0">
              <a:latin typeface="+mn-lt"/>
              <a:cs typeface="Comic Sans MS"/>
            </a:endParaRPr>
          </a:p>
          <a:p>
            <a:pPr marL="11906">
              <a:spcBef>
                <a:spcPts val="586"/>
              </a:spcBef>
            </a:pP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Ces recommandations sont en constante évolution</a:t>
            </a:r>
            <a:endParaRPr sz="2800" dirty="0">
              <a:latin typeface="+mn-lt"/>
              <a:cs typeface="Comic Sans MS"/>
            </a:endParaRPr>
          </a:p>
          <a:p>
            <a:pPr marL="11906">
              <a:spcBef>
                <a:spcPts val="586"/>
              </a:spcBef>
            </a:pP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Elles sont disponibles en ligne </a:t>
            </a:r>
            <a:r>
              <a:rPr sz="2800" dirty="0">
                <a:solidFill>
                  <a:srgbClr val="0366D5"/>
                </a:solidFill>
                <a:latin typeface="+mn-lt"/>
                <a:cs typeface="Comic Sans MS"/>
                <a:hlinkClick r:id="rId3"/>
              </a:rPr>
              <a:t>http</a:t>
            </a:r>
            <a:r>
              <a:rPr sz="2800" dirty="0">
                <a:solidFill>
                  <a:srgbClr val="0366D5"/>
                </a:solidFill>
                <a:latin typeface="+mn-lt"/>
                <a:cs typeface="Calibri"/>
                <a:hlinkClick r:id="rId3"/>
              </a:rPr>
              <a:t>:</a:t>
            </a:r>
            <a:r>
              <a:rPr sz="2800" dirty="0">
                <a:solidFill>
                  <a:srgbClr val="0366D5"/>
                </a:solidFill>
                <a:latin typeface="+mn-lt"/>
                <a:cs typeface="Cambria"/>
                <a:hlinkClick r:id="rId3"/>
              </a:rPr>
              <a:t>//</a:t>
            </a:r>
            <a:r>
              <a:rPr sz="2800" dirty="0">
                <a:solidFill>
                  <a:srgbClr val="0366D5"/>
                </a:solidFill>
                <a:latin typeface="+mn-lt"/>
                <a:cs typeface="Comic Sans MS"/>
                <a:hlinkClick r:id="rId3"/>
              </a:rPr>
              <a:t>www</a:t>
            </a:r>
            <a:r>
              <a:rPr sz="2800" dirty="0">
                <a:solidFill>
                  <a:srgbClr val="0366D5"/>
                </a:solidFill>
                <a:latin typeface="+mn-lt"/>
                <a:cs typeface="Calibri"/>
                <a:hlinkClick r:id="rId3"/>
              </a:rPr>
              <a:t>.</a:t>
            </a:r>
            <a:r>
              <a:rPr sz="2800" dirty="0">
                <a:solidFill>
                  <a:srgbClr val="0366D5"/>
                </a:solidFill>
                <a:latin typeface="+mn-lt"/>
                <a:cs typeface="Comic Sans MS"/>
                <a:hlinkClick r:id="rId3"/>
              </a:rPr>
              <a:t>tei</a:t>
            </a:r>
            <a:r>
              <a:rPr sz="2800" dirty="0">
                <a:solidFill>
                  <a:srgbClr val="0366D5"/>
                </a:solidFill>
                <a:latin typeface="+mn-lt"/>
                <a:cs typeface="Cambria"/>
                <a:hlinkClick r:id="rId3"/>
              </a:rPr>
              <a:t>‑</a:t>
            </a:r>
            <a:r>
              <a:rPr sz="2800" dirty="0">
                <a:solidFill>
                  <a:srgbClr val="0366D5"/>
                </a:solidFill>
                <a:latin typeface="+mn-lt"/>
                <a:cs typeface="Comic Sans MS"/>
                <a:hlinkClick r:id="rId3"/>
              </a:rPr>
              <a:t>c</a:t>
            </a:r>
            <a:r>
              <a:rPr sz="2800" dirty="0">
                <a:solidFill>
                  <a:srgbClr val="0366D5"/>
                </a:solidFill>
                <a:latin typeface="+mn-lt"/>
                <a:cs typeface="Calibri"/>
                <a:hlinkClick r:id="rId3"/>
              </a:rPr>
              <a:t>.</a:t>
            </a:r>
            <a:r>
              <a:rPr sz="2800" dirty="0">
                <a:solidFill>
                  <a:srgbClr val="0366D5"/>
                </a:solidFill>
                <a:latin typeface="+mn-lt"/>
                <a:cs typeface="Comic Sans MS"/>
                <a:hlinkClick r:id="rId3"/>
              </a:rPr>
              <a:t>org</a:t>
            </a:r>
            <a:r>
              <a:rPr sz="2800" dirty="0">
                <a:solidFill>
                  <a:srgbClr val="0366D5"/>
                </a:solidFill>
                <a:latin typeface="+mn-lt"/>
                <a:cs typeface="Cambria"/>
                <a:hlinkClick r:id="rId3"/>
              </a:rPr>
              <a:t>/</a:t>
            </a:r>
            <a:r>
              <a:rPr sz="2800" dirty="0">
                <a:solidFill>
                  <a:srgbClr val="0366D5"/>
                </a:solidFill>
                <a:latin typeface="+mn-lt"/>
                <a:cs typeface="Comic Sans MS"/>
                <a:hlinkClick r:id="rId3"/>
              </a:rPr>
              <a:t>guidelines</a:t>
            </a:r>
            <a:r>
              <a:rPr sz="2800" dirty="0">
                <a:solidFill>
                  <a:srgbClr val="0366D5"/>
                </a:solidFill>
                <a:latin typeface="+mn-lt"/>
                <a:cs typeface="Cambria"/>
                <a:hlinkClick r:id="rId3"/>
              </a:rPr>
              <a:t>/</a:t>
            </a:r>
            <a:endParaRPr sz="2800" dirty="0">
              <a:latin typeface="+mn-lt"/>
              <a:cs typeface="Cambria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776" y="3005387"/>
            <a:ext cx="80262" cy="80262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776" y="3460207"/>
            <a:ext cx="80262" cy="80262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776" y="4289587"/>
            <a:ext cx="80262" cy="80262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776" y="4735490"/>
            <a:ext cx="80262" cy="8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481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95313" y="619096"/>
            <a:ext cx="7393781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dirty="0"/>
              <a:t>Entre vocabulaire et langage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776" y="2818108"/>
            <a:ext cx="80262" cy="80262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776" y="3264011"/>
            <a:ext cx="80262" cy="80262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776" y="3709914"/>
            <a:ext cx="80262" cy="80262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203399" y="1626876"/>
            <a:ext cx="8737401" cy="4637912"/>
          </a:xfrm>
          <a:prstGeom prst="rect">
            <a:avLst/>
          </a:prstGeom>
        </p:spPr>
        <p:txBody>
          <a:bodyPr vert="horz" wrap="square" lIns="0" tIns="166092" rIns="0" bIns="0" rtlCol="0">
            <a:spAutoFit/>
          </a:bodyPr>
          <a:lstStyle/>
          <a:p>
            <a:pPr marL="11906" algn="just">
              <a:spcBef>
                <a:spcPts val="1308"/>
              </a:spcBef>
            </a:pP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Il existe d</a:t>
            </a:r>
            <a:r>
              <a:rPr sz="2800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autres vocabulaires XML que la TEI</a:t>
            </a:r>
            <a:r>
              <a:rPr sz="2800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comme</a:t>
            </a:r>
            <a:endParaRPr sz="2800" dirty="0">
              <a:latin typeface="+mn-lt"/>
              <a:cs typeface="Comic Sans MS"/>
            </a:endParaRPr>
          </a:p>
          <a:p>
            <a:pPr marL="528638" marR="879872" algn="just">
              <a:lnSpc>
                <a:spcPct val="120000"/>
              </a:lnSpc>
              <a:spcBef>
                <a:spcPts val="638"/>
              </a:spcBef>
            </a:pP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l</a:t>
            </a:r>
            <a:r>
              <a:rPr sz="2800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EAD 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800" dirty="0">
                <a:solidFill>
                  <a:srgbClr val="23292D"/>
                </a:solidFill>
                <a:latin typeface="+mn-lt"/>
                <a:cs typeface="Trebuchet MS"/>
              </a:rPr>
              <a:t>Encoded Archival Description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) 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pour les archivistes  le DC 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800" dirty="0">
                <a:solidFill>
                  <a:srgbClr val="23292D"/>
                </a:solidFill>
                <a:latin typeface="+mn-lt"/>
                <a:cs typeface="Trebuchet MS"/>
              </a:rPr>
              <a:t>Dublin Core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) 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pour les bibliothécaires</a:t>
            </a:r>
            <a:endParaRPr sz="2800" dirty="0">
              <a:latin typeface="+mn-lt"/>
              <a:cs typeface="Comic Sans MS"/>
            </a:endParaRPr>
          </a:p>
          <a:p>
            <a:pPr marL="528638" algn="just">
              <a:spcBef>
                <a:spcPts val="586"/>
              </a:spcBef>
            </a:pP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le TMX 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800" dirty="0">
                <a:solidFill>
                  <a:srgbClr val="23292D"/>
                </a:solidFill>
                <a:latin typeface="+mn-lt"/>
                <a:cs typeface="Roboto"/>
              </a:rPr>
              <a:t>T</a:t>
            </a:r>
            <a:r>
              <a:rPr sz="2800" dirty="0">
                <a:solidFill>
                  <a:srgbClr val="23292D"/>
                </a:solidFill>
                <a:latin typeface="+mn-lt"/>
                <a:cs typeface="Trebuchet MS"/>
              </a:rPr>
              <a:t>ranslation Memory e</a:t>
            </a:r>
            <a:r>
              <a:rPr sz="2800" dirty="0">
                <a:solidFill>
                  <a:srgbClr val="23292D"/>
                </a:solidFill>
                <a:latin typeface="+mn-lt"/>
                <a:cs typeface="Roboto"/>
              </a:rPr>
              <a:t>X</a:t>
            </a:r>
            <a:r>
              <a:rPr sz="2800" dirty="0">
                <a:solidFill>
                  <a:srgbClr val="23292D"/>
                </a:solidFill>
                <a:latin typeface="+mn-lt"/>
                <a:cs typeface="Trebuchet MS"/>
              </a:rPr>
              <a:t>change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)</a:t>
            </a:r>
            <a:endParaRPr sz="2800" dirty="0">
              <a:latin typeface="+mn-lt"/>
              <a:cs typeface="Cambria"/>
            </a:endParaRPr>
          </a:p>
          <a:p>
            <a:pPr marL="11906" marR="725686" algn="just">
              <a:lnSpc>
                <a:spcPct val="103200"/>
              </a:lnSpc>
              <a:spcBef>
                <a:spcPts val="1120"/>
              </a:spcBef>
            </a:pP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Ces vocabulaires peuvent d</a:t>
            </a:r>
            <a:r>
              <a:rPr sz="2800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ailleurs être exprimés avec d</a:t>
            </a:r>
            <a:r>
              <a:rPr sz="2800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autres  langages 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comme RDF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‑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DC en turtle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)</a:t>
            </a:r>
            <a:r>
              <a:rPr sz="2800" dirty="0">
                <a:solidFill>
                  <a:srgbClr val="23292D"/>
                </a:solidFill>
                <a:latin typeface="+mn-lt"/>
                <a:cs typeface="Calibri"/>
              </a:rPr>
              <a:t>.</a:t>
            </a:r>
            <a:endParaRPr sz="2800" dirty="0">
              <a:latin typeface="+mn-lt"/>
              <a:cs typeface="Calibri"/>
            </a:endParaRPr>
          </a:p>
          <a:p>
            <a:pPr marL="11906" algn="just">
              <a:spcBef>
                <a:spcPts val="98"/>
              </a:spcBef>
            </a:pP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Pour cette raison</a:t>
            </a:r>
            <a:r>
              <a:rPr sz="2800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on parle de XML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‑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TEI</a:t>
            </a:r>
            <a:r>
              <a:rPr sz="2800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ainsi il a existé un SGML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‑</a:t>
            </a:r>
            <a:r>
              <a:rPr sz="2800" dirty="0">
                <a:solidFill>
                  <a:srgbClr val="23292D"/>
                </a:solidFill>
                <a:latin typeface="+mn-lt"/>
                <a:cs typeface="Comic Sans MS"/>
              </a:rPr>
              <a:t>TEI</a:t>
            </a:r>
            <a:r>
              <a:rPr sz="2800" dirty="0">
                <a:solidFill>
                  <a:srgbClr val="23292D"/>
                </a:solidFill>
                <a:latin typeface="+mn-lt"/>
                <a:cs typeface="Cambria"/>
              </a:rPr>
              <a:t>)</a:t>
            </a:r>
            <a:r>
              <a:rPr sz="2800" dirty="0">
                <a:solidFill>
                  <a:srgbClr val="23292D"/>
                </a:solidFill>
                <a:latin typeface="+mn-lt"/>
                <a:cs typeface="Calibri"/>
              </a:rPr>
              <a:t>.</a:t>
            </a:r>
            <a:endParaRPr sz="2800" dirty="0">
              <a:latin typeface="+mn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3241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8038" y="1129665"/>
            <a:ext cx="7033362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dirty="0"/>
              <a:t>Trois particularités de la TEI</a:t>
            </a:r>
          </a:p>
        </p:txBody>
      </p:sp>
      <p:sp>
        <p:nvSpPr>
          <p:cNvPr id="3" name="object 3"/>
          <p:cNvSpPr/>
          <p:nvPr/>
        </p:nvSpPr>
        <p:spPr>
          <a:xfrm>
            <a:off x="6632072" y="2684336"/>
            <a:ext cx="561975" cy="348258"/>
          </a:xfrm>
          <a:custGeom>
            <a:avLst/>
            <a:gdLst/>
            <a:ahLst/>
            <a:cxnLst/>
            <a:rect l="l" t="t" r="r" b="b"/>
            <a:pathLst>
              <a:path w="599440" h="371475">
                <a:moveTo>
                  <a:pt x="570755" y="370991"/>
                </a:moveTo>
                <a:lnTo>
                  <a:pt x="28537" y="370991"/>
                </a:lnTo>
                <a:lnTo>
                  <a:pt x="16052" y="369207"/>
                </a:lnTo>
                <a:lnTo>
                  <a:pt x="7134" y="363856"/>
                </a:lnTo>
                <a:lnTo>
                  <a:pt x="1783" y="354938"/>
                </a:lnTo>
                <a:lnTo>
                  <a:pt x="0" y="342453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570755" y="0"/>
                </a:lnTo>
                <a:lnTo>
                  <a:pt x="583241" y="1783"/>
                </a:lnTo>
                <a:lnTo>
                  <a:pt x="592159" y="7134"/>
                </a:lnTo>
                <a:lnTo>
                  <a:pt x="597510" y="16052"/>
                </a:lnTo>
                <a:lnTo>
                  <a:pt x="599293" y="28537"/>
                </a:lnTo>
                <a:lnTo>
                  <a:pt x="599293" y="342453"/>
                </a:lnTo>
                <a:lnTo>
                  <a:pt x="597510" y="354938"/>
                </a:lnTo>
                <a:lnTo>
                  <a:pt x="592159" y="363856"/>
                </a:lnTo>
                <a:lnTo>
                  <a:pt x="583241" y="369207"/>
                </a:lnTo>
                <a:lnTo>
                  <a:pt x="570755" y="370991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92778" y="3067813"/>
            <a:ext cx="1489472" cy="348258"/>
          </a:xfrm>
          <a:custGeom>
            <a:avLst/>
            <a:gdLst/>
            <a:ahLst/>
            <a:cxnLst/>
            <a:rect l="l" t="t" r="r" b="b"/>
            <a:pathLst>
              <a:path w="1588770" h="371475">
                <a:moveTo>
                  <a:pt x="1560066" y="370991"/>
                </a:moveTo>
                <a:lnTo>
                  <a:pt x="28537" y="370991"/>
                </a:lnTo>
                <a:lnTo>
                  <a:pt x="16052" y="369207"/>
                </a:lnTo>
                <a:lnTo>
                  <a:pt x="7134" y="363856"/>
                </a:lnTo>
                <a:lnTo>
                  <a:pt x="1783" y="354938"/>
                </a:lnTo>
                <a:lnTo>
                  <a:pt x="0" y="342453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1560066" y="0"/>
                </a:lnTo>
                <a:lnTo>
                  <a:pt x="1572551" y="1783"/>
                </a:lnTo>
                <a:lnTo>
                  <a:pt x="1581469" y="7134"/>
                </a:lnTo>
                <a:lnTo>
                  <a:pt x="1586820" y="16052"/>
                </a:lnTo>
                <a:lnTo>
                  <a:pt x="1588603" y="28537"/>
                </a:lnTo>
                <a:lnTo>
                  <a:pt x="1588603" y="342453"/>
                </a:lnTo>
                <a:lnTo>
                  <a:pt x="1586820" y="354938"/>
                </a:lnTo>
                <a:lnTo>
                  <a:pt x="1581469" y="363856"/>
                </a:lnTo>
                <a:lnTo>
                  <a:pt x="1572551" y="369207"/>
                </a:lnTo>
                <a:lnTo>
                  <a:pt x="1560066" y="370991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21361" y="2668334"/>
            <a:ext cx="8322640" cy="2421305"/>
          </a:xfrm>
          <a:prstGeom prst="rect">
            <a:avLst/>
          </a:prstGeom>
        </p:spPr>
        <p:txBody>
          <a:bodyPr vert="horz" wrap="square" lIns="0" tIns="14288" rIns="0" bIns="0" rtlCol="0">
            <a:spAutoFit/>
          </a:bodyPr>
          <a:lstStyle/>
          <a:p>
            <a:pPr marL="283369" marR="332780" indent="-236339" algn="just">
              <a:lnSpc>
                <a:spcPts val="3019"/>
              </a:lnSpc>
              <a:spcBef>
                <a:spcPts val="113"/>
              </a:spcBef>
              <a:buFont typeface="Cambria"/>
              <a:buAutoNum type="arabicPeriod"/>
              <a:tabLst>
                <a:tab pos="283964" algn="l"/>
              </a:tabLst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Le vocabulaire est en anglais 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: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on utilise une balise 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&lt;w&gt;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438" dirty="0">
                <a:solidFill>
                  <a:srgbClr val="23292D"/>
                </a:solidFill>
                <a:latin typeface="+mn-lt"/>
                <a:cs typeface="Trebuchet MS"/>
              </a:rPr>
              <a:t>word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) 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pour un 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&lt;w&gt;mot&lt;/w&gt;</a:t>
            </a:r>
            <a:endParaRPr sz="1734" dirty="0">
              <a:latin typeface="+mn-lt"/>
              <a:cs typeface="Courier New"/>
            </a:endParaRPr>
          </a:p>
          <a:p>
            <a:pPr marL="283369" indent="-263723" algn="just">
              <a:spcBef>
                <a:spcPts val="469"/>
              </a:spcBef>
              <a:buFont typeface="Cambria"/>
              <a:buAutoNum type="arabicPeriod"/>
              <a:tabLst>
                <a:tab pos="283964" algn="l"/>
              </a:tabLst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Il est limité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: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on ne peut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presque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)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pas inventer de nouvelles balises</a:t>
            </a:r>
            <a:endParaRPr sz="2438" dirty="0">
              <a:latin typeface="+mn-lt"/>
              <a:cs typeface="Comic Sans MS"/>
            </a:endParaRPr>
          </a:p>
          <a:p>
            <a:pPr marL="283369" marR="809030" indent="-272058" algn="just">
              <a:lnSpc>
                <a:spcPct val="103200"/>
              </a:lnSpc>
              <a:spcBef>
                <a:spcPts val="492"/>
              </a:spcBef>
              <a:buFont typeface="Cambria"/>
              <a:buAutoNum type="arabicPeriod"/>
              <a:tabLst>
                <a:tab pos="283964" algn="l"/>
              </a:tabLst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Il propose autant que possible un encodage sémantique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à  l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inverse de LaTeX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par exemple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)</a:t>
            </a:r>
            <a:endParaRPr sz="2438" dirty="0">
              <a:latin typeface="+mn-lt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27250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10480" y="1203938"/>
            <a:ext cx="62508" cy="767358"/>
          </a:xfrm>
          <a:custGeom>
            <a:avLst/>
            <a:gdLst/>
            <a:ahLst/>
            <a:cxnLst/>
            <a:rect l="l" t="t" r="r" b="b"/>
            <a:pathLst>
              <a:path w="66675" h="818514">
                <a:moveTo>
                  <a:pt x="66588" y="818083"/>
                </a:moveTo>
                <a:lnTo>
                  <a:pt x="0" y="818083"/>
                </a:lnTo>
                <a:lnTo>
                  <a:pt x="0" y="0"/>
                </a:lnTo>
                <a:lnTo>
                  <a:pt x="66588" y="0"/>
                </a:lnTo>
                <a:lnTo>
                  <a:pt x="66588" y="818083"/>
                </a:lnTo>
                <a:close/>
              </a:path>
            </a:pathLst>
          </a:custGeom>
          <a:solidFill>
            <a:srgbClr val="DFE1E4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710480" y="5582705"/>
            <a:ext cx="7732514" cy="553045"/>
            <a:chOff x="751495" y="5954885"/>
            <a:chExt cx="8248015" cy="589915"/>
          </a:xfrm>
        </p:grpSpPr>
        <p:sp>
          <p:nvSpPr>
            <p:cNvPr id="4" name="object 4"/>
            <p:cNvSpPr/>
            <p:nvPr/>
          </p:nvSpPr>
          <p:spPr>
            <a:xfrm>
              <a:off x="756251" y="5959642"/>
              <a:ext cx="8238490" cy="580390"/>
            </a:xfrm>
            <a:custGeom>
              <a:avLst/>
              <a:gdLst/>
              <a:ahLst/>
              <a:cxnLst/>
              <a:rect l="l" t="t" r="r" b="b"/>
              <a:pathLst>
                <a:path w="8238490" h="580390">
                  <a:moveTo>
                    <a:pt x="8214128" y="580268"/>
                  </a:moveTo>
                  <a:lnTo>
                    <a:pt x="23781" y="580268"/>
                  </a:lnTo>
                  <a:lnTo>
                    <a:pt x="13377" y="578782"/>
                  </a:lnTo>
                  <a:lnTo>
                    <a:pt x="5945" y="574324"/>
                  </a:lnTo>
                  <a:lnTo>
                    <a:pt x="1486" y="566892"/>
                  </a:lnTo>
                  <a:lnTo>
                    <a:pt x="0" y="556486"/>
                  </a:ln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556486"/>
                  </a:lnTo>
                  <a:lnTo>
                    <a:pt x="8236423" y="566892"/>
                  </a:lnTo>
                  <a:lnTo>
                    <a:pt x="8231964" y="574324"/>
                  </a:lnTo>
                  <a:lnTo>
                    <a:pt x="8224532" y="578782"/>
                  </a:lnTo>
                  <a:lnTo>
                    <a:pt x="8214128" y="580268"/>
                  </a:lnTo>
                  <a:close/>
                </a:path>
              </a:pathLst>
            </a:custGeom>
            <a:solidFill>
              <a:srgbClr val="F6F8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56251" y="5959642"/>
              <a:ext cx="8238490" cy="580390"/>
            </a:xfrm>
            <a:custGeom>
              <a:avLst/>
              <a:gdLst/>
              <a:ahLst/>
              <a:cxnLst/>
              <a:rect l="l" t="t" r="r" b="b"/>
              <a:pathLst>
                <a:path w="8238490" h="580390">
                  <a:moveTo>
                    <a:pt x="0" y="556486"/>
                  </a:move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556486"/>
                  </a:lnTo>
                  <a:lnTo>
                    <a:pt x="8236423" y="566892"/>
                  </a:lnTo>
                  <a:lnTo>
                    <a:pt x="8231964" y="574324"/>
                  </a:lnTo>
                  <a:lnTo>
                    <a:pt x="8224532" y="578782"/>
                  </a:lnTo>
                  <a:lnTo>
                    <a:pt x="8214128" y="580268"/>
                  </a:lnTo>
                  <a:lnTo>
                    <a:pt x="23781" y="580268"/>
                  </a:lnTo>
                  <a:lnTo>
                    <a:pt x="13377" y="578782"/>
                  </a:lnTo>
                  <a:lnTo>
                    <a:pt x="5945" y="574324"/>
                  </a:lnTo>
                  <a:lnTo>
                    <a:pt x="1486" y="566892"/>
                  </a:lnTo>
                  <a:lnTo>
                    <a:pt x="0" y="556486"/>
                  </a:lnTo>
                  <a:close/>
                </a:path>
              </a:pathLst>
            </a:custGeom>
            <a:ln w="9512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680201" y="85932"/>
            <a:ext cx="5249486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473" dirty="0"/>
              <a:t>S</a:t>
            </a:r>
            <a:r>
              <a:rPr spc="-225" dirty="0"/>
              <a:t>ém</a:t>
            </a:r>
            <a:r>
              <a:rPr spc="-183" dirty="0"/>
              <a:t>a</a:t>
            </a:r>
            <a:r>
              <a:rPr spc="-150" dirty="0"/>
              <a:t>n</a:t>
            </a:r>
            <a:r>
              <a:rPr spc="-511" dirty="0"/>
              <a:t>t</a:t>
            </a:r>
            <a:r>
              <a:rPr spc="-244" dirty="0"/>
              <a:t>i</a:t>
            </a:r>
            <a:r>
              <a:rPr spc="-98" dirty="0"/>
              <a:t>q</a:t>
            </a:r>
            <a:r>
              <a:rPr spc="-141" dirty="0"/>
              <a:t>u</a:t>
            </a:r>
            <a:r>
              <a:rPr spc="-258" dirty="0"/>
              <a:t>e</a:t>
            </a:r>
            <a:r>
              <a:rPr spc="-352" dirty="0"/>
              <a:t> </a:t>
            </a:r>
            <a:r>
              <a:rPr spc="-258" dirty="0"/>
              <a:t>e</a:t>
            </a:r>
            <a:r>
              <a:rPr spc="-511" dirty="0"/>
              <a:t>t</a:t>
            </a:r>
            <a:r>
              <a:rPr spc="-352" dirty="0"/>
              <a:t> </a:t>
            </a:r>
            <a:r>
              <a:rPr spc="-136" dirty="0"/>
              <a:t>p</a:t>
            </a:r>
            <a:r>
              <a:rPr spc="-516" dirty="0"/>
              <a:t>r</a:t>
            </a:r>
            <a:r>
              <a:rPr spc="-159" dirty="0"/>
              <a:t>o</a:t>
            </a:r>
            <a:r>
              <a:rPr spc="-191" dirty="0"/>
              <a:t>c</a:t>
            </a:r>
            <a:r>
              <a:rPr spc="-267" dirty="0"/>
              <a:t>éd</a:t>
            </a:r>
            <a:r>
              <a:rPr spc="-141" dirty="0"/>
              <a:t>u</a:t>
            </a:r>
            <a:r>
              <a:rPr spc="-516" dirty="0"/>
              <a:t>r</a:t>
            </a:r>
            <a:r>
              <a:rPr spc="-183" dirty="0"/>
              <a:t>a</a:t>
            </a:r>
            <a:r>
              <a:rPr spc="-220" dirty="0"/>
              <a:t>l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710480" y="2639745"/>
            <a:ext cx="7732514" cy="803077"/>
            <a:chOff x="751495" y="2815728"/>
            <a:chExt cx="8248015" cy="856615"/>
          </a:xfrm>
        </p:grpSpPr>
        <p:sp>
          <p:nvSpPr>
            <p:cNvPr id="8" name="object 8"/>
            <p:cNvSpPr/>
            <p:nvPr/>
          </p:nvSpPr>
          <p:spPr>
            <a:xfrm>
              <a:off x="756251" y="2820485"/>
              <a:ext cx="8238490" cy="847090"/>
            </a:xfrm>
            <a:custGeom>
              <a:avLst/>
              <a:gdLst/>
              <a:ahLst/>
              <a:cxnLst/>
              <a:rect l="l" t="t" r="r" b="b"/>
              <a:pathLst>
                <a:path w="8238490" h="847089">
                  <a:moveTo>
                    <a:pt x="8214128" y="846621"/>
                  </a:moveTo>
                  <a:lnTo>
                    <a:pt x="23781" y="846621"/>
                  </a:lnTo>
                  <a:lnTo>
                    <a:pt x="13377" y="845135"/>
                  </a:lnTo>
                  <a:lnTo>
                    <a:pt x="5945" y="840677"/>
                  </a:lnTo>
                  <a:lnTo>
                    <a:pt x="1486" y="833245"/>
                  </a:lnTo>
                  <a:lnTo>
                    <a:pt x="0" y="822839"/>
                  </a:ln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822839"/>
                  </a:lnTo>
                  <a:lnTo>
                    <a:pt x="8236423" y="833245"/>
                  </a:lnTo>
                  <a:lnTo>
                    <a:pt x="8231964" y="840677"/>
                  </a:lnTo>
                  <a:lnTo>
                    <a:pt x="8224532" y="845135"/>
                  </a:lnTo>
                  <a:lnTo>
                    <a:pt x="8214128" y="846621"/>
                  </a:lnTo>
                  <a:close/>
                </a:path>
              </a:pathLst>
            </a:custGeom>
            <a:solidFill>
              <a:srgbClr val="F6F8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56251" y="2820485"/>
              <a:ext cx="8238490" cy="847090"/>
            </a:xfrm>
            <a:custGeom>
              <a:avLst/>
              <a:gdLst/>
              <a:ahLst/>
              <a:cxnLst/>
              <a:rect l="l" t="t" r="r" b="b"/>
              <a:pathLst>
                <a:path w="8238490" h="847089">
                  <a:moveTo>
                    <a:pt x="0" y="822839"/>
                  </a:move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822839"/>
                  </a:lnTo>
                  <a:lnTo>
                    <a:pt x="8236423" y="833245"/>
                  </a:lnTo>
                  <a:lnTo>
                    <a:pt x="8231964" y="840677"/>
                  </a:lnTo>
                  <a:lnTo>
                    <a:pt x="8224532" y="845135"/>
                  </a:lnTo>
                  <a:lnTo>
                    <a:pt x="8214128" y="846621"/>
                  </a:lnTo>
                  <a:lnTo>
                    <a:pt x="23781" y="846621"/>
                  </a:lnTo>
                  <a:lnTo>
                    <a:pt x="13377" y="845135"/>
                  </a:lnTo>
                  <a:lnTo>
                    <a:pt x="5945" y="840677"/>
                  </a:lnTo>
                  <a:lnTo>
                    <a:pt x="1486" y="833245"/>
                  </a:lnTo>
                  <a:lnTo>
                    <a:pt x="0" y="822839"/>
                  </a:lnTo>
                  <a:close/>
                </a:path>
              </a:pathLst>
            </a:custGeom>
            <a:ln w="9512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710480" y="4111226"/>
            <a:ext cx="7732514" cy="803077"/>
            <a:chOff x="751495" y="4385307"/>
            <a:chExt cx="8248015" cy="856615"/>
          </a:xfrm>
        </p:grpSpPr>
        <p:sp>
          <p:nvSpPr>
            <p:cNvPr id="11" name="object 11"/>
            <p:cNvSpPr/>
            <p:nvPr/>
          </p:nvSpPr>
          <p:spPr>
            <a:xfrm>
              <a:off x="756251" y="4390063"/>
              <a:ext cx="8238490" cy="847090"/>
            </a:xfrm>
            <a:custGeom>
              <a:avLst/>
              <a:gdLst/>
              <a:ahLst/>
              <a:cxnLst/>
              <a:rect l="l" t="t" r="r" b="b"/>
              <a:pathLst>
                <a:path w="8238490" h="847089">
                  <a:moveTo>
                    <a:pt x="8214128" y="846621"/>
                  </a:moveTo>
                  <a:lnTo>
                    <a:pt x="23781" y="846621"/>
                  </a:lnTo>
                  <a:lnTo>
                    <a:pt x="13377" y="845135"/>
                  </a:lnTo>
                  <a:lnTo>
                    <a:pt x="5945" y="840677"/>
                  </a:lnTo>
                  <a:lnTo>
                    <a:pt x="1486" y="833245"/>
                  </a:lnTo>
                  <a:lnTo>
                    <a:pt x="0" y="822839"/>
                  </a:ln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822839"/>
                  </a:lnTo>
                  <a:lnTo>
                    <a:pt x="8236423" y="833245"/>
                  </a:lnTo>
                  <a:lnTo>
                    <a:pt x="8231964" y="840677"/>
                  </a:lnTo>
                  <a:lnTo>
                    <a:pt x="8224532" y="845135"/>
                  </a:lnTo>
                  <a:lnTo>
                    <a:pt x="8214128" y="846621"/>
                  </a:lnTo>
                  <a:close/>
                </a:path>
              </a:pathLst>
            </a:custGeom>
            <a:solidFill>
              <a:srgbClr val="F6F8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756251" y="4390063"/>
              <a:ext cx="8238490" cy="847090"/>
            </a:xfrm>
            <a:custGeom>
              <a:avLst/>
              <a:gdLst/>
              <a:ahLst/>
              <a:cxnLst/>
              <a:rect l="l" t="t" r="r" b="b"/>
              <a:pathLst>
                <a:path w="8238490" h="847089">
                  <a:moveTo>
                    <a:pt x="0" y="822839"/>
                  </a:move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822839"/>
                  </a:lnTo>
                  <a:lnTo>
                    <a:pt x="8236423" y="833245"/>
                  </a:lnTo>
                  <a:lnTo>
                    <a:pt x="8231964" y="840677"/>
                  </a:lnTo>
                  <a:lnTo>
                    <a:pt x="8224532" y="845135"/>
                  </a:lnTo>
                  <a:lnTo>
                    <a:pt x="8214128" y="846621"/>
                  </a:lnTo>
                  <a:lnTo>
                    <a:pt x="23781" y="846621"/>
                  </a:lnTo>
                  <a:lnTo>
                    <a:pt x="13377" y="845135"/>
                  </a:lnTo>
                  <a:lnTo>
                    <a:pt x="5945" y="840677"/>
                  </a:lnTo>
                  <a:lnTo>
                    <a:pt x="1486" y="833245"/>
                  </a:lnTo>
                  <a:lnTo>
                    <a:pt x="0" y="822839"/>
                  </a:lnTo>
                  <a:close/>
                </a:path>
              </a:pathLst>
            </a:custGeom>
            <a:ln w="9512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710480" y="1360233"/>
            <a:ext cx="7718821" cy="4576767"/>
          </a:xfrm>
          <a:prstGeom prst="rect">
            <a:avLst/>
          </a:prstGeom>
        </p:spPr>
        <p:txBody>
          <a:bodyPr vert="horz" wrap="square" lIns="0" tIns="14288" rIns="0" bIns="0" rtlCol="0">
            <a:spAutoFit/>
          </a:bodyPr>
          <a:lstStyle/>
          <a:p>
            <a:pPr marL="335161" marR="1016794" algn="just">
              <a:lnSpc>
                <a:spcPts val="3019"/>
              </a:lnSpc>
              <a:spcBef>
                <a:spcPts val="113"/>
              </a:spcBef>
            </a:pP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On emploie </a:t>
            </a:r>
            <a:r>
              <a:rPr sz="2438" dirty="0">
                <a:solidFill>
                  <a:srgbClr val="6A737C"/>
                </a:solidFill>
                <a:latin typeface="+mn-lt"/>
                <a:cs typeface="Trebuchet MS"/>
              </a:rPr>
              <a:t>a priori </a:t>
            </a: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les italiques pour les locutions et termes  empruntés à d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’</a:t>
            </a: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autres langues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.</a:t>
            </a:r>
            <a:endParaRPr sz="2438" dirty="0">
              <a:latin typeface="+mn-lt"/>
              <a:cs typeface="Calibri"/>
            </a:endParaRPr>
          </a:p>
          <a:p>
            <a:pPr marL="11906" algn="just">
              <a:spcBef>
                <a:spcPts val="1102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Procédural</a:t>
            </a:r>
            <a:endParaRPr sz="2438" dirty="0">
              <a:latin typeface="+mn-lt"/>
              <a:cs typeface="Comic Sans MS"/>
            </a:endParaRPr>
          </a:p>
          <a:p>
            <a:pPr marL="163116" marR="4763" algn="just">
              <a:lnSpc>
                <a:spcPts val="1969"/>
              </a:lnSpc>
            </a:pPr>
            <a:endParaRPr lang="it-IT" sz="1734" dirty="0">
              <a:solidFill>
                <a:srgbClr val="23292D"/>
              </a:solidFill>
              <a:latin typeface="+mn-lt"/>
              <a:cs typeface="Courier New"/>
            </a:endParaRPr>
          </a:p>
          <a:p>
            <a:pPr marL="163116" marR="4763" algn="just">
              <a:lnSpc>
                <a:spcPts val="1969"/>
              </a:lnSpc>
            </a:pP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On emploie </a:t>
            </a:r>
            <a:r>
              <a:rPr sz="1734" dirty="0">
                <a:solidFill>
                  <a:srgbClr val="000080"/>
                </a:solidFill>
                <a:latin typeface="+mn-lt"/>
                <a:cs typeface="Courier New"/>
              </a:rPr>
              <a:t>&lt;italique&gt;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a priori</a:t>
            </a:r>
            <a:r>
              <a:rPr sz="1734" dirty="0">
                <a:solidFill>
                  <a:srgbClr val="000080"/>
                </a:solidFill>
                <a:latin typeface="+mn-lt"/>
                <a:cs typeface="Courier New"/>
              </a:rPr>
              <a:t>&lt;/italique&gt; 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les </a:t>
            </a:r>
            <a:r>
              <a:rPr sz="1734" dirty="0" err="1">
                <a:solidFill>
                  <a:srgbClr val="23292D"/>
                </a:solidFill>
                <a:latin typeface="+mn-lt"/>
                <a:cs typeface="Courier New"/>
              </a:rPr>
              <a:t>italiques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 </a:t>
            </a:r>
            <a:r>
              <a:rPr sz="1734" dirty="0" err="1">
                <a:solidFill>
                  <a:srgbClr val="23292D"/>
                </a:solidFill>
                <a:latin typeface="+mn-lt"/>
                <a:cs typeface="Courier New"/>
              </a:rPr>
              <a:t>po</a:t>
            </a:r>
            <a:r>
              <a:rPr lang="it-IT" sz="1734" dirty="0" err="1">
                <a:solidFill>
                  <a:srgbClr val="23292D"/>
                </a:solidFill>
                <a:latin typeface="+mn-lt"/>
                <a:cs typeface="Courier New"/>
              </a:rPr>
              <a:t>ur</a:t>
            </a:r>
            <a:r>
              <a:rPr lang="it-IT" sz="1734" dirty="0">
                <a:solidFill>
                  <a:srgbClr val="23292D"/>
                </a:solidFill>
                <a:latin typeface="+mn-lt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locutions et termes empruntés à d’autres langues.</a:t>
            </a:r>
            <a:endParaRPr sz="1734" dirty="0">
              <a:latin typeface="+mn-lt"/>
              <a:cs typeface="Courier New"/>
            </a:endParaRPr>
          </a:p>
          <a:p>
            <a:pPr algn="just">
              <a:spcBef>
                <a:spcPts val="28"/>
              </a:spcBef>
            </a:pPr>
            <a:endParaRPr sz="1875" dirty="0">
              <a:latin typeface="+mn-lt"/>
              <a:cs typeface="Courier New"/>
            </a:endParaRPr>
          </a:p>
          <a:p>
            <a:pPr marL="11906" algn="just"/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Sémantique</a:t>
            </a:r>
            <a:endParaRPr sz="2438" dirty="0">
              <a:latin typeface="+mn-lt"/>
              <a:cs typeface="Comic Sans MS"/>
            </a:endParaRPr>
          </a:p>
          <a:p>
            <a:pPr algn="just">
              <a:spcBef>
                <a:spcPts val="23"/>
              </a:spcBef>
            </a:pPr>
            <a:endParaRPr sz="1828" dirty="0">
              <a:latin typeface="+mn-lt"/>
              <a:cs typeface="Comic Sans MS"/>
            </a:endParaRPr>
          </a:p>
          <a:p>
            <a:pPr marL="163116" marR="4763" algn="just">
              <a:lnSpc>
                <a:spcPts val="1969"/>
              </a:lnSpc>
            </a:pP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On emploie </a:t>
            </a:r>
            <a:r>
              <a:rPr sz="1734" dirty="0">
                <a:solidFill>
                  <a:srgbClr val="000080"/>
                </a:solidFill>
                <a:latin typeface="+mn-lt"/>
                <a:cs typeface="Courier New"/>
              </a:rPr>
              <a:t>&lt;locutionEtrangère&gt;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a priori</a:t>
            </a:r>
            <a:r>
              <a:rPr sz="1734" dirty="0">
                <a:solidFill>
                  <a:srgbClr val="000080"/>
                </a:solidFill>
                <a:latin typeface="+mn-lt"/>
                <a:cs typeface="Courier New"/>
              </a:rPr>
              <a:t>&lt;/locutionEtrangère  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italiques…</a:t>
            </a:r>
            <a:endParaRPr sz="1734" dirty="0">
              <a:latin typeface="+mn-lt"/>
              <a:cs typeface="Courier New"/>
            </a:endParaRPr>
          </a:p>
          <a:p>
            <a:pPr algn="just">
              <a:spcBef>
                <a:spcPts val="28"/>
              </a:spcBef>
            </a:pPr>
            <a:endParaRPr sz="1875" dirty="0">
              <a:latin typeface="+mn-lt"/>
              <a:cs typeface="Courier New"/>
            </a:endParaRPr>
          </a:p>
          <a:p>
            <a:pPr marL="11906" algn="just"/>
            <a:endParaRPr lang="it-IT" sz="2438" dirty="0">
              <a:solidFill>
                <a:srgbClr val="23292D"/>
              </a:solidFill>
              <a:latin typeface="+mn-lt"/>
              <a:cs typeface="Comic Sans MS"/>
            </a:endParaRPr>
          </a:p>
          <a:p>
            <a:pPr marL="11906" algn="just"/>
            <a:r>
              <a:rPr sz="2438" dirty="0" err="1">
                <a:solidFill>
                  <a:srgbClr val="23292D"/>
                </a:solidFill>
                <a:latin typeface="+mn-lt"/>
                <a:cs typeface="Comic Sans MS"/>
              </a:rPr>
              <a:t>Sémantique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 II</a:t>
            </a:r>
            <a:endParaRPr lang="it-IT" sz="2438" dirty="0">
              <a:solidFill>
                <a:srgbClr val="23292D"/>
              </a:solidFill>
              <a:latin typeface="+mn-lt"/>
              <a:cs typeface="Courier New"/>
            </a:endParaRPr>
          </a:p>
          <a:p>
            <a:pPr marL="11906" algn="just"/>
            <a:r>
              <a:rPr lang="it-IT" sz="1734" dirty="0">
                <a:solidFill>
                  <a:srgbClr val="23292D"/>
                </a:solidFill>
                <a:latin typeface="+mn-lt"/>
                <a:cs typeface="Courier New"/>
              </a:rPr>
              <a:t>   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On emploie </a:t>
            </a:r>
            <a:r>
              <a:rPr sz="1734" dirty="0">
                <a:solidFill>
                  <a:srgbClr val="000080"/>
                </a:solidFill>
                <a:latin typeface="+mn-lt"/>
                <a:cs typeface="Courier New"/>
              </a:rPr>
              <a:t>&lt;latin&gt;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a priori</a:t>
            </a:r>
            <a:r>
              <a:rPr sz="1734" dirty="0">
                <a:solidFill>
                  <a:srgbClr val="000080"/>
                </a:solidFill>
                <a:latin typeface="+mn-lt"/>
                <a:cs typeface="Courier New"/>
              </a:rPr>
              <a:t>&lt;/latin&gt; 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les </a:t>
            </a:r>
            <a:r>
              <a:rPr sz="1734" dirty="0" err="1">
                <a:solidFill>
                  <a:srgbClr val="23292D"/>
                </a:solidFill>
                <a:latin typeface="+mn-lt"/>
                <a:cs typeface="Courier New"/>
              </a:rPr>
              <a:t>italiques</a:t>
            </a:r>
            <a:r>
              <a:rPr sz="1734" dirty="0">
                <a:solidFill>
                  <a:srgbClr val="23292D"/>
                </a:solidFill>
                <a:latin typeface="+mn-lt"/>
                <a:cs typeface="Courier New"/>
              </a:rPr>
              <a:t>...</a:t>
            </a:r>
            <a:endParaRPr sz="1734" dirty="0">
              <a:latin typeface="+mn-lt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29522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10480" y="3272928"/>
            <a:ext cx="7732514" cy="803077"/>
            <a:chOff x="751495" y="3491123"/>
            <a:chExt cx="8248015" cy="856615"/>
          </a:xfrm>
        </p:grpSpPr>
        <p:sp>
          <p:nvSpPr>
            <p:cNvPr id="3" name="object 3"/>
            <p:cNvSpPr/>
            <p:nvPr/>
          </p:nvSpPr>
          <p:spPr>
            <a:xfrm>
              <a:off x="756251" y="3495879"/>
              <a:ext cx="8238490" cy="847090"/>
            </a:xfrm>
            <a:custGeom>
              <a:avLst/>
              <a:gdLst/>
              <a:ahLst/>
              <a:cxnLst/>
              <a:rect l="l" t="t" r="r" b="b"/>
              <a:pathLst>
                <a:path w="8238490" h="847089">
                  <a:moveTo>
                    <a:pt x="8214128" y="846621"/>
                  </a:moveTo>
                  <a:lnTo>
                    <a:pt x="23781" y="846621"/>
                  </a:lnTo>
                  <a:lnTo>
                    <a:pt x="13377" y="845135"/>
                  </a:lnTo>
                  <a:lnTo>
                    <a:pt x="5945" y="840677"/>
                  </a:lnTo>
                  <a:lnTo>
                    <a:pt x="1486" y="833245"/>
                  </a:lnTo>
                  <a:lnTo>
                    <a:pt x="0" y="822839"/>
                  </a:ln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822839"/>
                  </a:lnTo>
                  <a:lnTo>
                    <a:pt x="8236423" y="833245"/>
                  </a:lnTo>
                  <a:lnTo>
                    <a:pt x="8231964" y="840677"/>
                  </a:lnTo>
                  <a:lnTo>
                    <a:pt x="8224532" y="845135"/>
                  </a:lnTo>
                  <a:lnTo>
                    <a:pt x="8214128" y="846621"/>
                  </a:lnTo>
                  <a:close/>
                </a:path>
              </a:pathLst>
            </a:custGeom>
            <a:solidFill>
              <a:srgbClr val="F6F8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56251" y="3495879"/>
              <a:ext cx="8238490" cy="847090"/>
            </a:xfrm>
            <a:custGeom>
              <a:avLst/>
              <a:gdLst/>
              <a:ahLst/>
              <a:cxnLst/>
              <a:rect l="l" t="t" r="r" b="b"/>
              <a:pathLst>
                <a:path w="8238490" h="847089">
                  <a:moveTo>
                    <a:pt x="0" y="822839"/>
                  </a:move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822839"/>
                  </a:lnTo>
                  <a:lnTo>
                    <a:pt x="8236423" y="833245"/>
                  </a:lnTo>
                  <a:lnTo>
                    <a:pt x="8231964" y="840677"/>
                  </a:lnTo>
                  <a:lnTo>
                    <a:pt x="8224532" y="845135"/>
                  </a:lnTo>
                  <a:lnTo>
                    <a:pt x="8214128" y="846621"/>
                  </a:lnTo>
                  <a:lnTo>
                    <a:pt x="23781" y="846621"/>
                  </a:lnTo>
                  <a:lnTo>
                    <a:pt x="13377" y="845135"/>
                  </a:lnTo>
                  <a:lnTo>
                    <a:pt x="5945" y="840677"/>
                  </a:lnTo>
                  <a:lnTo>
                    <a:pt x="1486" y="833245"/>
                  </a:lnTo>
                  <a:lnTo>
                    <a:pt x="0" y="822839"/>
                  </a:lnTo>
                  <a:close/>
                </a:path>
              </a:pathLst>
            </a:custGeom>
            <a:ln w="9512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/>
          <p:nvPr/>
        </p:nvSpPr>
        <p:spPr>
          <a:xfrm>
            <a:off x="694114" y="2707217"/>
            <a:ext cx="801885" cy="423225"/>
          </a:xfrm>
          <a:prstGeom prst="rect">
            <a:avLst/>
          </a:prstGeom>
        </p:spPr>
        <p:txBody>
          <a:bodyPr vert="horz" wrap="square" lIns="0" tIns="11906" rIns="0" bIns="0" rtlCol="0">
            <a:spAutoFit/>
          </a:bodyPr>
          <a:lstStyle/>
          <a:p>
            <a:pPr marL="11906" algn="just">
              <a:spcBef>
                <a:spcPts val="94"/>
              </a:spcBef>
            </a:pPr>
            <a:r>
              <a:rPr sz="2672" spc="-403" dirty="0">
                <a:solidFill>
                  <a:srgbClr val="23292D"/>
                </a:solidFill>
                <a:latin typeface="+mn-lt"/>
                <a:cs typeface="Comic Sans MS"/>
              </a:rPr>
              <a:t>E</a:t>
            </a:r>
            <a:r>
              <a:rPr sz="2672" spc="-150" dirty="0">
                <a:solidFill>
                  <a:srgbClr val="23292D"/>
                </a:solidFill>
                <a:latin typeface="+mn-lt"/>
                <a:cs typeface="Comic Sans MS"/>
              </a:rPr>
              <a:t>n</a:t>
            </a:r>
            <a:r>
              <a:rPr sz="2672" spc="-352" dirty="0">
                <a:solidFill>
                  <a:srgbClr val="23292D"/>
                </a:solidFill>
                <a:latin typeface="+mn-lt"/>
                <a:cs typeface="Comic Sans MS"/>
              </a:rPr>
              <a:t> </a:t>
            </a:r>
            <a:r>
              <a:rPr sz="2672" spc="-488" dirty="0">
                <a:solidFill>
                  <a:srgbClr val="23292D"/>
                </a:solidFill>
                <a:latin typeface="+mn-lt"/>
                <a:cs typeface="Comic Sans MS"/>
              </a:rPr>
              <a:t>T</a:t>
            </a:r>
            <a:r>
              <a:rPr sz="2672" spc="-403" dirty="0">
                <a:solidFill>
                  <a:srgbClr val="23292D"/>
                </a:solidFill>
                <a:latin typeface="+mn-lt"/>
                <a:cs typeface="Comic Sans MS"/>
              </a:rPr>
              <a:t>E</a:t>
            </a:r>
            <a:r>
              <a:rPr sz="2672" spc="-900" dirty="0">
                <a:solidFill>
                  <a:srgbClr val="23292D"/>
                </a:solidFill>
                <a:latin typeface="+mn-lt"/>
                <a:cs typeface="Comic Sans MS"/>
              </a:rPr>
              <a:t>I</a:t>
            </a:r>
            <a:endParaRPr sz="2672" dirty="0">
              <a:latin typeface="+mn-lt"/>
              <a:cs typeface="Comic Sans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45722" y="3388996"/>
            <a:ext cx="7434858" cy="547386"/>
          </a:xfrm>
          <a:prstGeom prst="rect">
            <a:avLst/>
          </a:prstGeom>
        </p:spPr>
        <p:txBody>
          <a:bodyPr vert="horz" wrap="square" lIns="0" tIns="31552" rIns="0" bIns="0" rtlCol="0">
            <a:spAutoFit/>
          </a:bodyPr>
          <a:lstStyle/>
          <a:p>
            <a:pPr marL="11906" marR="4763">
              <a:lnSpc>
                <a:spcPts val="1969"/>
              </a:lnSpc>
              <a:spcBef>
                <a:spcPts val="248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</a:t>
            </a:r>
            <a:r>
              <a:rPr sz="1734" spc="-14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emploie</a:t>
            </a:r>
            <a:r>
              <a:rPr sz="1734" spc="-14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&lt;foreign</a:t>
            </a:r>
            <a:r>
              <a:rPr sz="1734" spc="-19" dirty="0">
                <a:solidFill>
                  <a:srgbClr val="000080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008080"/>
                </a:solidFill>
                <a:latin typeface="Courier New"/>
                <a:cs typeface="Courier New"/>
              </a:rPr>
              <a:t>xml:lang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=</a:t>
            </a:r>
            <a:r>
              <a:rPr sz="1734" dirty="0">
                <a:solidFill>
                  <a:srgbClr val="DD1144"/>
                </a:solidFill>
                <a:latin typeface="Courier New"/>
                <a:cs typeface="Courier New"/>
              </a:rPr>
              <a:t>"la"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&gt;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a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priori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&lt;/foreign&gt;</a:t>
            </a:r>
            <a:r>
              <a:rPr sz="1734" spc="-14" dirty="0">
                <a:solidFill>
                  <a:srgbClr val="000080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 </a:t>
            </a:r>
            <a:r>
              <a:rPr sz="1734" spc="-1027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italiques...</a:t>
            </a:r>
            <a:endParaRPr sz="1734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097969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4114" y="3019795"/>
            <a:ext cx="3568898" cy="610776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z="3891" spc="-454" dirty="0">
                <a:solidFill>
                  <a:srgbClr val="214466"/>
                </a:solidFill>
                <a:latin typeface="Corbel"/>
                <a:cs typeface="Corbel"/>
              </a:rPr>
              <a:t>Q</a:t>
            </a:r>
            <a:r>
              <a:rPr sz="3891" spc="-206" dirty="0">
                <a:solidFill>
                  <a:srgbClr val="214466"/>
                </a:solidFill>
              </a:rPr>
              <a:t>u</a:t>
            </a:r>
            <a:r>
              <a:rPr sz="3891" spc="-352" dirty="0">
                <a:solidFill>
                  <a:srgbClr val="214466"/>
                </a:solidFill>
              </a:rPr>
              <a:t>el</a:t>
            </a:r>
            <a:r>
              <a:rPr sz="3891" spc="-145" dirty="0">
                <a:solidFill>
                  <a:srgbClr val="214466"/>
                </a:solidFill>
              </a:rPr>
              <a:t>q</a:t>
            </a:r>
            <a:r>
              <a:rPr sz="3891" spc="-206" dirty="0">
                <a:solidFill>
                  <a:srgbClr val="214466"/>
                </a:solidFill>
              </a:rPr>
              <a:t>u</a:t>
            </a:r>
            <a:r>
              <a:rPr sz="3891" spc="-375" dirty="0">
                <a:solidFill>
                  <a:srgbClr val="214466"/>
                </a:solidFill>
              </a:rPr>
              <a:t>e</a:t>
            </a:r>
            <a:r>
              <a:rPr sz="3891" spc="-277" dirty="0">
                <a:solidFill>
                  <a:srgbClr val="214466"/>
                </a:solidFill>
              </a:rPr>
              <a:t>s</a:t>
            </a:r>
            <a:r>
              <a:rPr sz="3891" spc="-511" dirty="0">
                <a:solidFill>
                  <a:srgbClr val="214466"/>
                </a:solidFill>
              </a:rPr>
              <a:t> </a:t>
            </a:r>
            <a:r>
              <a:rPr sz="3891" spc="-277" dirty="0">
                <a:solidFill>
                  <a:srgbClr val="214466"/>
                </a:solidFill>
              </a:rPr>
              <a:t>c</a:t>
            </a:r>
            <a:r>
              <a:rPr sz="3891" spc="-230" dirty="0">
                <a:solidFill>
                  <a:srgbClr val="214466"/>
                </a:solidFill>
              </a:rPr>
              <a:t>o</a:t>
            </a:r>
            <a:r>
              <a:rPr sz="3891" spc="-220" dirty="0">
                <a:solidFill>
                  <a:srgbClr val="214466"/>
                </a:solidFill>
              </a:rPr>
              <a:t>n</a:t>
            </a:r>
            <a:r>
              <a:rPr sz="3891" spc="-277" dirty="0">
                <a:solidFill>
                  <a:srgbClr val="214466"/>
                </a:solidFill>
              </a:rPr>
              <a:t>c</a:t>
            </a:r>
            <a:r>
              <a:rPr sz="3891" spc="-375" dirty="0">
                <a:solidFill>
                  <a:srgbClr val="214466"/>
                </a:solidFill>
              </a:rPr>
              <a:t>e</a:t>
            </a:r>
            <a:r>
              <a:rPr sz="3891" spc="-202" dirty="0">
                <a:solidFill>
                  <a:srgbClr val="214466"/>
                </a:solidFill>
              </a:rPr>
              <a:t>p</a:t>
            </a:r>
            <a:r>
              <a:rPr sz="3891" spc="-741" dirty="0">
                <a:solidFill>
                  <a:srgbClr val="214466"/>
                </a:solidFill>
              </a:rPr>
              <a:t>t</a:t>
            </a:r>
            <a:r>
              <a:rPr sz="3891" spc="-277" dirty="0">
                <a:solidFill>
                  <a:srgbClr val="214466"/>
                </a:solidFill>
              </a:rPr>
              <a:t>s</a:t>
            </a:r>
            <a:endParaRPr sz="3891" dirty="0">
              <a:latin typeface="Corbel"/>
              <a:cs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630517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10480" y="1016658"/>
            <a:ext cx="62508" cy="1534120"/>
          </a:xfrm>
          <a:custGeom>
            <a:avLst/>
            <a:gdLst/>
            <a:ahLst/>
            <a:cxnLst/>
            <a:rect l="l" t="t" r="r" b="b"/>
            <a:pathLst>
              <a:path w="66675" h="1636395">
                <a:moveTo>
                  <a:pt x="66588" y="1636166"/>
                </a:moveTo>
                <a:lnTo>
                  <a:pt x="0" y="1636166"/>
                </a:lnTo>
                <a:lnTo>
                  <a:pt x="0" y="0"/>
                </a:lnTo>
                <a:lnTo>
                  <a:pt x="66588" y="0"/>
                </a:lnTo>
                <a:lnTo>
                  <a:pt x="66588" y="1636166"/>
                </a:lnTo>
                <a:close/>
              </a:path>
            </a:pathLst>
          </a:custGeom>
          <a:solidFill>
            <a:srgbClr val="DFE1E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94114" y="322182"/>
            <a:ext cx="2906336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454" dirty="0"/>
              <a:t>M</a:t>
            </a:r>
            <a:r>
              <a:rPr spc="-159" dirty="0"/>
              <a:t>o</a:t>
            </a:r>
            <a:r>
              <a:rPr spc="-272" dirty="0"/>
              <a:t>d</a:t>
            </a:r>
            <a:r>
              <a:rPr spc="-238" dirty="0"/>
              <a:t>él</a:t>
            </a:r>
            <a:r>
              <a:rPr spc="-244" dirty="0"/>
              <a:t>i</a:t>
            </a:r>
            <a:r>
              <a:rPr spc="-188" dirty="0"/>
              <a:t>s</a:t>
            </a:r>
            <a:r>
              <a:rPr spc="-183" dirty="0"/>
              <a:t>a</a:t>
            </a:r>
            <a:r>
              <a:rPr spc="-511" dirty="0"/>
              <a:t>t</a:t>
            </a:r>
            <a:r>
              <a:rPr spc="-244" dirty="0"/>
              <a:t>i</a:t>
            </a:r>
            <a:r>
              <a:rPr spc="-159" dirty="0"/>
              <a:t>o</a:t>
            </a:r>
            <a:r>
              <a:rPr spc="-150" dirty="0"/>
              <a:t>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94114" y="1349867"/>
            <a:ext cx="8121274" cy="5328934"/>
          </a:xfrm>
          <a:prstGeom prst="rect">
            <a:avLst/>
          </a:prstGeom>
        </p:spPr>
        <p:txBody>
          <a:bodyPr vert="horz" wrap="square" lIns="0" tIns="13691" rIns="0" bIns="0" rtlCol="0">
            <a:spAutoFit/>
          </a:bodyPr>
          <a:lstStyle/>
          <a:p>
            <a:pPr marL="335161" marR="129778" algn="just">
              <a:lnSpc>
                <a:spcPts val="3019"/>
              </a:lnSpc>
              <a:spcBef>
                <a:spcPts val="107"/>
              </a:spcBef>
            </a:pP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Opération par laquelle on établit le modèle d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’</a:t>
            </a: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un système  complexe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afin d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’</a:t>
            </a: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étudier plus commodément et de mesurer les  effets sur ce système des variations de tel ou tel de ses éléments  composants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.</a:t>
            </a:r>
            <a:endParaRPr sz="2438" dirty="0">
              <a:latin typeface="+mn-lt"/>
              <a:cs typeface="Calibri"/>
            </a:endParaRPr>
          </a:p>
          <a:p>
            <a:pPr marL="11906" marR="36909" algn="just">
              <a:lnSpc>
                <a:spcPct val="103200"/>
              </a:lnSpc>
              <a:spcBef>
                <a:spcPts val="1013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J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Giraud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Pamart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J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Riverain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Trebuchet MS"/>
              </a:rPr>
              <a:t>Les nouveaux mots </a:t>
            </a:r>
            <a:r>
              <a:rPr sz="2438" dirty="0">
                <a:solidFill>
                  <a:srgbClr val="23292D"/>
                </a:solidFill>
                <a:latin typeface="+mn-lt"/>
                <a:cs typeface="Sitka Text"/>
              </a:rPr>
              <a:t>«</a:t>
            </a:r>
            <a:r>
              <a:rPr sz="2438" dirty="0">
                <a:solidFill>
                  <a:srgbClr val="23292D"/>
                </a:solidFill>
                <a:latin typeface="+mn-lt"/>
                <a:cs typeface="Trebuchet MS"/>
              </a:rPr>
              <a:t>dans le vent</a:t>
            </a:r>
            <a:r>
              <a:rPr sz="2438" dirty="0">
                <a:solidFill>
                  <a:srgbClr val="23292D"/>
                </a:solidFill>
                <a:latin typeface="+mn-lt"/>
                <a:cs typeface="Sitka Text"/>
              </a:rPr>
              <a:t>»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Paris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France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1974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</a:t>
            </a:r>
            <a:endParaRPr sz="2438" dirty="0">
              <a:latin typeface="+mn-lt"/>
              <a:cs typeface="Calibri"/>
            </a:endParaRPr>
          </a:p>
          <a:p>
            <a:pPr marL="11906" algn="just">
              <a:spcBef>
                <a:spcPts val="1219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Il 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agit de définir un modèle adapté 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:</a:t>
            </a:r>
            <a:endParaRPr sz="2438" dirty="0">
              <a:latin typeface="+mn-lt"/>
              <a:cs typeface="Calibri"/>
            </a:endParaRPr>
          </a:p>
          <a:p>
            <a:pPr marL="528638" indent="-236933" algn="just">
              <a:spcBef>
                <a:spcPts val="1219"/>
              </a:spcBef>
              <a:buFont typeface="Cambria"/>
              <a:buAutoNum type="arabicPeriod"/>
              <a:tabLst>
                <a:tab pos="529233" algn="l"/>
              </a:tabLst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aux documents que l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on édite</a:t>
            </a:r>
            <a:endParaRPr sz="2438" dirty="0">
              <a:latin typeface="+mn-lt"/>
              <a:cs typeface="Comic Sans MS"/>
            </a:endParaRPr>
          </a:p>
          <a:p>
            <a:pPr marL="528638" indent="-263723" algn="just">
              <a:spcBef>
                <a:spcPts val="656"/>
              </a:spcBef>
              <a:buFont typeface="Cambria"/>
              <a:buAutoNum type="arabicPeriod"/>
              <a:tabLst>
                <a:tab pos="529233" algn="l"/>
              </a:tabLst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à nos questions de recherche</a:t>
            </a:r>
            <a:endParaRPr sz="2438" dirty="0">
              <a:latin typeface="+mn-lt"/>
              <a:cs typeface="Comic Sans MS"/>
            </a:endParaRPr>
          </a:p>
          <a:p>
            <a:pPr marL="528638" indent="-272653" algn="just">
              <a:spcBef>
                <a:spcPts val="586"/>
              </a:spcBef>
              <a:buFont typeface="Cambria"/>
              <a:buAutoNum type="arabicPeriod"/>
              <a:tabLst>
                <a:tab pos="529233" algn="l"/>
              </a:tabLst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aux moyens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techniques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financiers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 . .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)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dont on dispose</a:t>
            </a:r>
            <a:endParaRPr sz="2438" dirty="0">
              <a:latin typeface="+mn-lt"/>
              <a:cs typeface="Comic Sans MS"/>
            </a:endParaRPr>
          </a:p>
          <a:p>
            <a:pPr marL="11906" marR="4763" algn="just">
              <a:lnSpc>
                <a:spcPct val="103200"/>
              </a:lnSpc>
              <a:spcBef>
                <a:spcPts val="1125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Attention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!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Il est souvent coûteux et compliqué de revenir sur certains  choix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Il 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agit donc de bien réféchir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!</a:t>
            </a:r>
            <a:endParaRPr sz="2438" dirty="0">
              <a:latin typeface="+mn-lt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2285637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4114" y="449401"/>
            <a:ext cx="6935411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454" dirty="0"/>
              <a:t>M</a:t>
            </a:r>
            <a:r>
              <a:rPr spc="-159" dirty="0"/>
              <a:t>o</a:t>
            </a:r>
            <a:r>
              <a:rPr spc="-272" dirty="0"/>
              <a:t>d</a:t>
            </a:r>
            <a:r>
              <a:rPr spc="-238" dirty="0"/>
              <a:t>él</a:t>
            </a:r>
            <a:r>
              <a:rPr spc="-244" dirty="0"/>
              <a:t>i</a:t>
            </a:r>
            <a:r>
              <a:rPr spc="-188" dirty="0"/>
              <a:t>s</a:t>
            </a:r>
            <a:r>
              <a:rPr spc="-183" dirty="0"/>
              <a:t>a</a:t>
            </a:r>
            <a:r>
              <a:rPr spc="-511" dirty="0"/>
              <a:t>t</a:t>
            </a:r>
            <a:r>
              <a:rPr spc="-244" dirty="0"/>
              <a:t>i</a:t>
            </a:r>
            <a:r>
              <a:rPr spc="-159" dirty="0"/>
              <a:t>o</a:t>
            </a:r>
            <a:r>
              <a:rPr spc="-150" dirty="0"/>
              <a:t>n</a:t>
            </a:r>
            <a:r>
              <a:rPr spc="-352" dirty="0"/>
              <a:t> </a:t>
            </a:r>
            <a:r>
              <a:rPr spc="-136" dirty="0"/>
              <a:t>p</a:t>
            </a:r>
            <a:r>
              <a:rPr spc="-159" dirty="0"/>
              <a:t>o</a:t>
            </a:r>
            <a:r>
              <a:rPr spc="-141" dirty="0"/>
              <a:t>u</a:t>
            </a:r>
            <a:r>
              <a:rPr spc="-516" dirty="0"/>
              <a:t>r</a:t>
            </a:r>
            <a:r>
              <a:rPr spc="-352" dirty="0"/>
              <a:t> </a:t>
            </a:r>
            <a:r>
              <a:rPr spc="-141" dirty="0"/>
              <a:t>u</a:t>
            </a:r>
            <a:r>
              <a:rPr spc="-150" dirty="0"/>
              <a:t>n</a:t>
            </a:r>
            <a:r>
              <a:rPr spc="-352" dirty="0"/>
              <a:t> </a:t>
            </a:r>
            <a:r>
              <a:rPr spc="-136" dirty="0"/>
              <a:t>p</a:t>
            </a:r>
            <a:r>
              <a:rPr spc="-272" dirty="0"/>
              <a:t>h</a:t>
            </a:r>
            <a:r>
              <a:rPr spc="-244" dirty="0"/>
              <a:t>i</a:t>
            </a:r>
            <a:r>
              <a:rPr spc="-220" dirty="0"/>
              <a:t>l</a:t>
            </a:r>
            <a:r>
              <a:rPr spc="-159" dirty="0"/>
              <a:t>o</a:t>
            </a:r>
            <a:r>
              <a:rPr spc="-220" dirty="0"/>
              <a:t>l</a:t>
            </a:r>
            <a:r>
              <a:rPr spc="-159" dirty="0"/>
              <a:t>o</a:t>
            </a:r>
            <a:r>
              <a:rPr spc="-127" dirty="0"/>
              <a:t>g</a:t>
            </a:r>
            <a:r>
              <a:rPr spc="-141" dirty="0"/>
              <a:t>u</a:t>
            </a:r>
            <a:r>
              <a:rPr spc="-258" dirty="0"/>
              <a:t>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776" y="3041058"/>
            <a:ext cx="80262" cy="80262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4776" y="4253914"/>
            <a:ext cx="80262" cy="80262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51201" y="1683674"/>
            <a:ext cx="8707062" cy="3436941"/>
          </a:xfrm>
          <a:prstGeom prst="rect">
            <a:avLst/>
          </a:prstGeom>
        </p:spPr>
        <p:txBody>
          <a:bodyPr vert="horz" wrap="square" lIns="0" tIns="13691" rIns="0" bIns="0" rtlCol="0">
            <a:spAutoFit/>
          </a:bodyPr>
          <a:lstStyle/>
          <a:p>
            <a:pPr marL="11906" marR="277416">
              <a:lnSpc>
                <a:spcPts val="3019"/>
              </a:lnSpc>
              <a:spcBef>
                <a:spcPts val="107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Concrètement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pour un philologue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les premières questions sont les  suivantes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:</a:t>
            </a:r>
            <a:endParaRPr sz="2438" dirty="0">
              <a:latin typeface="+mn-lt"/>
              <a:cs typeface="Calibri"/>
            </a:endParaRPr>
          </a:p>
          <a:p>
            <a:pPr marL="528638" marR="4763">
              <a:lnSpc>
                <a:spcPct val="103200"/>
              </a:lnSpc>
              <a:spcBef>
                <a:spcPts val="1013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Quels passages du textes doivent être balisés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?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Les noms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?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les  locutions étrangères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?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tous les mots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?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Doit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‑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on mettre la catégorie  morpho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‑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syntaxique et le lemme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?</a:t>
            </a:r>
            <a:endParaRPr sz="2438" dirty="0">
              <a:latin typeface="+mn-lt"/>
              <a:cs typeface="Cambria"/>
            </a:endParaRPr>
          </a:p>
          <a:p>
            <a:pPr marL="528638" marR="288131">
              <a:lnSpc>
                <a:spcPct val="103200"/>
              </a:lnSpc>
              <a:spcBef>
                <a:spcPts val="492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Doit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‑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on représenter la structure physique du document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folios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pages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 . .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)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ou la structure logique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chapitres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parties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 . .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)</a:t>
            </a:r>
            <a:endParaRPr sz="2438" dirty="0">
              <a:latin typeface="+mn-lt"/>
              <a:cs typeface="Cambria"/>
            </a:endParaRPr>
          </a:p>
          <a:p>
            <a:pPr marL="11906">
              <a:spcBef>
                <a:spcPts val="1219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Attention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il est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presque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)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impossible de tout faire 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: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il faut choisir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!</a:t>
            </a:r>
            <a:endParaRPr sz="2438" dirty="0">
              <a:latin typeface="+mn-lt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999109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10480" y="2024399"/>
            <a:ext cx="7732514" cy="3299816"/>
            <a:chOff x="751495" y="2159359"/>
            <a:chExt cx="8248015" cy="3519804"/>
          </a:xfrm>
        </p:grpSpPr>
        <p:sp>
          <p:nvSpPr>
            <p:cNvPr id="3" name="object 3"/>
            <p:cNvSpPr/>
            <p:nvPr/>
          </p:nvSpPr>
          <p:spPr>
            <a:xfrm>
              <a:off x="756251" y="2164115"/>
              <a:ext cx="8238490" cy="3510279"/>
            </a:xfrm>
            <a:custGeom>
              <a:avLst/>
              <a:gdLst/>
              <a:ahLst/>
              <a:cxnLst/>
              <a:rect l="l" t="t" r="r" b="b"/>
              <a:pathLst>
                <a:path w="8238490" h="3510279">
                  <a:moveTo>
                    <a:pt x="8214128" y="3510148"/>
                  </a:moveTo>
                  <a:lnTo>
                    <a:pt x="23781" y="3510148"/>
                  </a:lnTo>
                  <a:lnTo>
                    <a:pt x="13377" y="3508662"/>
                  </a:lnTo>
                  <a:lnTo>
                    <a:pt x="5945" y="3504204"/>
                  </a:lnTo>
                  <a:lnTo>
                    <a:pt x="1486" y="3496772"/>
                  </a:lnTo>
                  <a:lnTo>
                    <a:pt x="0" y="3486367"/>
                  </a:ln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3486367"/>
                  </a:lnTo>
                  <a:lnTo>
                    <a:pt x="8236423" y="3496772"/>
                  </a:lnTo>
                  <a:lnTo>
                    <a:pt x="8231964" y="3504204"/>
                  </a:lnTo>
                  <a:lnTo>
                    <a:pt x="8224532" y="3508662"/>
                  </a:lnTo>
                  <a:lnTo>
                    <a:pt x="8214128" y="3510148"/>
                  </a:lnTo>
                  <a:close/>
                </a:path>
              </a:pathLst>
            </a:custGeom>
            <a:solidFill>
              <a:srgbClr val="F6F8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56251" y="2164115"/>
              <a:ext cx="8238490" cy="3510279"/>
            </a:xfrm>
            <a:custGeom>
              <a:avLst/>
              <a:gdLst/>
              <a:ahLst/>
              <a:cxnLst/>
              <a:rect l="l" t="t" r="r" b="b"/>
              <a:pathLst>
                <a:path w="8238490" h="3510279">
                  <a:moveTo>
                    <a:pt x="0" y="3486367"/>
                  </a:move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3486367"/>
                  </a:lnTo>
                  <a:lnTo>
                    <a:pt x="8236423" y="3496772"/>
                  </a:lnTo>
                  <a:lnTo>
                    <a:pt x="8231964" y="3504204"/>
                  </a:lnTo>
                  <a:lnTo>
                    <a:pt x="8224532" y="3508662"/>
                  </a:lnTo>
                  <a:lnTo>
                    <a:pt x="8214128" y="3510148"/>
                  </a:lnTo>
                  <a:lnTo>
                    <a:pt x="23781" y="3510148"/>
                  </a:lnTo>
                  <a:lnTo>
                    <a:pt x="13377" y="3508662"/>
                  </a:lnTo>
                  <a:lnTo>
                    <a:pt x="5945" y="3504204"/>
                  </a:lnTo>
                  <a:lnTo>
                    <a:pt x="1486" y="3496772"/>
                  </a:lnTo>
                  <a:lnTo>
                    <a:pt x="0" y="3486367"/>
                  </a:lnTo>
                  <a:close/>
                </a:path>
              </a:pathLst>
            </a:custGeom>
            <a:ln w="9512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14939" y="1050967"/>
            <a:ext cx="6121024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454" dirty="0"/>
              <a:t>M</a:t>
            </a:r>
            <a:r>
              <a:rPr spc="-159" dirty="0"/>
              <a:t>o</a:t>
            </a:r>
            <a:r>
              <a:rPr spc="-272" dirty="0"/>
              <a:t>d</a:t>
            </a:r>
            <a:r>
              <a:rPr spc="-238" dirty="0"/>
              <a:t>él</a:t>
            </a:r>
            <a:r>
              <a:rPr spc="-244" dirty="0"/>
              <a:t>i</a:t>
            </a:r>
            <a:r>
              <a:rPr spc="-188" dirty="0"/>
              <a:t>s</a:t>
            </a:r>
            <a:r>
              <a:rPr spc="-183" dirty="0"/>
              <a:t>a</a:t>
            </a:r>
            <a:r>
              <a:rPr spc="-511" dirty="0"/>
              <a:t>t</a:t>
            </a:r>
            <a:r>
              <a:rPr spc="-244" dirty="0"/>
              <a:t>i</a:t>
            </a:r>
            <a:r>
              <a:rPr spc="-159" dirty="0"/>
              <a:t>o</a:t>
            </a:r>
            <a:r>
              <a:rPr spc="-150" dirty="0"/>
              <a:t>n</a:t>
            </a:r>
            <a:r>
              <a:rPr spc="-103" dirty="0">
                <a:latin typeface="Cambria"/>
                <a:cs typeface="Cambria"/>
              </a:rPr>
              <a:t>:</a:t>
            </a:r>
            <a:r>
              <a:rPr spc="-141" dirty="0">
                <a:latin typeface="Cambria"/>
                <a:cs typeface="Cambria"/>
              </a:rPr>
              <a:t> </a:t>
            </a:r>
            <a:r>
              <a:rPr spc="-473" dirty="0"/>
              <a:t>S</a:t>
            </a:r>
            <a:r>
              <a:rPr spc="-511" dirty="0"/>
              <a:t>t</a:t>
            </a:r>
            <a:r>
              <a:rPr spc="-516" dirty="0"/>
              <a:t>r</a:t>
            </a:r>
            <a:r>
              <a:rPr spc="-141" dirty="0"/>
              <a:t>u</a:t>
            </a:r>
            <a:r>
              <a:rPr spc="-191" dirty="0"/>
              <a:t>c</a:t>
            </a:r>
            <a:r>
              <a:rPr spc="-511" dirty="0"/>
              <a:t>t</a:t>
            </a:r>
            <a:r>
              <a:rPr spc="-141" dirty="0"/>
              <a:t>u</a:t>
            </a:r>
            <a:r>
              <a:rPr spc="-516" dirty="0"/>
              <a:t>r</a:t>
            </a:r>
            <a:r>
              <a:rPr spc="-258" dirty="0"/>
              <a:t>e</a:t>
            </a:r>
            <a:r>
              <a:rPr spc="-352" dirty="0"/>
              <a:t> </a:t>
            </a:r>
            <a:r>
              <a:rPr spc="-220" dirty="0"/>
              <a:t>l</a:t>
            </a:r>
            <a:r>
              <a:rPr spc="-159" dirty="0"/>
              <a:t>o</a:t>
            </a:r>
            <a:r>
              <a:rPr spc="-127" dirty="0"/>
              <a:t>g</a:t>
            </a:r>
            <a:r>
              <a:rPr spc="-244" dirty="0"/>
              <a:t>i</a:t>
            </a:r>
            <a:r>
              <a:rPr spc="-98" dirty="0"/>
              <a:t>q</a:t>
            </a:r>
            <a:r>
              <a:rPr spc="-141" dirty="0"/>
              <a:t>u</a:t>
            </a:r>
            <a:r>
              <a:rPr spc="-258" dirty="0"/>
              <a:t>e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45722" y="2140468"/>
            <a:ext cx="7435453" cy="3091752"/>
          </a:xfrm>
          <a:prstGeom prst="rect">
            <a:avLst/>
          </a:prstGeom>
        </p:spPr>
        <p:txBody>
          <a:bodyPr vert="horz" wrap="square" lIns="0" tIns="11311" rIns="0" bIns="0" rtlCol="0">
            <a:spAutoFit/>
          </a:bodyPr>
          <a:lstStyle/>
          <a:p>
            <a:pPr marR="6080522" algn="ctr">
              <a:lnSpc>
                <a:spcPts val="2025"/>
              </a:lnSpc>
              <a:spcBef>
                <a:spcPts val="89"/>
              </a:spcBef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&lt;document&gt;</a:t>
            </a:r>
            <a:endParaRPr sz="1734">
              <a:latin typeface="Courier New"/>
              <a:cs typeface="Courier New"/>
            </a:endParaRPr>
          </a:p>
          <a:p>
            <a:pPr marR="5286970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&lt;paragraphe&gt;</a:t>
            </a:r>
            <a:endParaRPr sz="1734">
              <a:latin typeface="Courier New"/>
              <a:cs typeface="Courier New"/>
            </a:endParaRPr>
          </a:p>
          <a:p>
            <a:pPr marR="5286970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&lt;phrase&gt;</a:t>
            </a:r>
            <a:endParaRPr sz="1734">
              <a:latin typeface="Courier New"/>
              <a:cs typeface="Courier New"/>
            </a:endParaRPr>
          </a:p>
          <a:p>
            <a:pPr marL="805458" marR="269081">
              <a:lnSpc>
                <a:spcPts val="1969"/>
              </a:lnSpc>
              <a:spcBef>
                <a:spcPts val="103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emploie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a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priori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italiques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pour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terme </a:t>
            </a:r>
            <a:r>
              <a:rPr sz="1734" spc="-1027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empruntés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à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d’autres langues.</a:t>
            </a:r>
            <a:endParaRPr sz="1734">
              <a:latin typeface="Courier New"/>
              <a:cs typeface="Courier New"/>
            </a:endParaRPr>
          </a:p>
          <a:p>
            <a:pPr marL="541139">
              <a:lnSpc>
                <a:spcPts val="1861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&lt;/phrase&gt;</a:t>
            </a:r>
            <a:endParaRPr sz="1734">
              <a:latin typeface="Courier New"/>
              <a:cs typeface="Courier New"/>
            </a:endParaRPr>
          </a:p>
          <a:p>
            <a:pPr marL="541139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&lt;phrase&gt;</a:t>
            </a:r>
            <a:endParaRPr sz="1734">
              <a:latin typeface="Courier New"/>
              <a:cs typeface="Courier New"/>
            </a:endParaRPr>
          </a:p>
          <a:p>
            <a:pPr marL="805458" marR="4763">
              <a:lnSpc>
                <a:spcPts val="1969"/>
              </a:lnSpc>
              <a:spcBef>
                <a:spcPts val="98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 emploie les petites capitales pour les noms </a:t>
            </a:r>
            <a:r>
              <a:rPr sz="1734" spc="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propres,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comme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Léopold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Delisle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ou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Jules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Quicherat.</a:t>
            </a:r>
            <a:endParaRPr sz="1734">
              <a:latin typeface="Courier New"/>
              <a:cs typeface="Courier New"/>
            </a:endParaRPr>
          </a:p>
          <a:p>
            <a:pPr marL="541139">
              <a:lnSpc>
                <a:spcPts val="1861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&lt;/phrase&gt;</a:t>
            </a:r>
            <a:endParaRPr sz="1734">
              <a:latin typeface="Courier New"/>
              <a:cs typeface="Courier New"/>
            </a:endParaRPr>
          </a:p>
          <a:p>
            <a:pPr marL="408383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&lt;/paragraphe&gt;</a:t>
            </a:r>
            <a:endParaRPr sz="1734">
              <a:latin typeface="Courier New"/>
              <a:cs typeface="Courier New"/>
            </a:endParaRPr>
          </a:p>
          <a:p>
            <a:pPr marL="276225">
              <a:lnSpc>
                <a:spcPts val="2025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&lt;/document&gt;</a:t>
            </a:r>
            <a:endParaRPr sz="1734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02145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10480" y="2523811"/>
            <a:ext cx="7732514" cy="2300883"/>
            <a:chOff x="751495" y="2692065"/>
            <a:chExt cx="8248015" cy="2454275"/>
          </a:xfrm>
        </p:grpSpPr>
        <p:sp>
          <p:nvSpPr>
            <p:cNvPr id="3" name="object 3"/>
            <p:cNvSpPr/>
            <p:nvPr/>
          </p:nvSpPr>
          <p:spPr>
            <a:xfrm>
              <a:off x="756251" y="2696821"/>
              <a:ext cx="8238490" cy="2444750"/>
            </a:xfrm>
            <a:custGeom>
              <a:avLst/>
              <a:gdLst/>
              <a:ahLst/>
              <a:cxnLst/>
              <a:rect l="l" t="t" r="r" b="b"/>
              <a:pathLst>
                <a:path w="8238490" h="2444750">
                  <a:moveTo>
                    <a:pt x="8214128" y="2444737"/>
                  </a:moveTo>
                  <a:lnTo>
                    <a:pt x="23781" y="2444737"/>
                  </a:lnTo>
                  <a:lnTo>
                    <a:pt x="13377" y="2443251"/>
                  </a:lnTo>
                  <a:lnTo>
                    <a:pt x="5945" y="2438793"/>
                  </a:lnTo>
                  <a:lnTo>
                    <a:pt x="1486" y="2431361"/>
                  </a:lnTo>
                  <a:lnTo>
                    <a:pt x="0" y="2420956"/>
                  </a:ln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2420956"/>
                  </a:lnTo>
                  <a:lnTo>
                    <a:pt x="8236423" y="2431361"/>
                  </a:lnTo>
                  <a:lnTo>
                    <a:pt x="8231964" y="2438793"/>
                  </a:lnTo>
                  <a:lnTo>
                    <a:pt x="8224532" y="2443251"/>
                  </a:lnTo>
                  <a:lnTo>
                    <a:pt x="8214128" y="2444737"/>
                  </a:lnTo>
                  <a:close/>
                </a:path>
              </a:pathLst>
            </a:custGeom>
            <a:solidFill>
              <a:srgbClr val="F6F8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56251" y="2696821"/>
              <a:ext cx="8238490" cy="2444750"/>
            </a:xfrm>
            <a:custGeom>
              <a:avLst/>
              <a:gdLst/>
              <a:ahLst/>
              <a:cxnLst/>
              <a:rect l="l" t="t" r="r" b="b"/>
              <a:pathLst>
                <a:path w="8238490" h="2444750">
                  <a:moveTo>
                    <a:pt x="0" y="2420956"/>
                  </a:move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2420956"/>
                  </a:lnTo>
                  <a:lnTo>
                    <a:pt x="8236423" y="2431361"/>
                  </a:lnTo>
                  <a:lnTo>
                    <a:pt x="8231964" y="2438793"/>
                  </a:lnTo>
                  <a:lnTo>
                    <a:pt x="8224532" y="2443251"/>
                  </a:lnTo>
                  <a:lnTo>
                    <a:pt x="8214128" y="2444737"/>
                  </a:lnTo>
                  <a:lnTo>
                    <a:pt x="23781" y="2444737"/>
                  </a:lnTo>
                  <a:lnTo>
                    <a:pt x="13377" y="2443251"/>
                  </a:lnTo>
                  <a:lnTo>
                    <a:pt x="5945" y="2438793"/>
                  </a:lnTo>
                  <a:lnTo>
                    <a:pt x="1486" y="2431361"/>
                  </a:lnTo>
                  <a:lnTo>
                    <a:pt x="0" y="2420956"/>
                  </a:lnTo>
                  <a:close/>
                </a:path>
              </a:pathLst>
            </a:custGeom>
            <a:ln w="9512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4113" y="1829336"/>
            <a:ext cx="6435349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244" dirty="0"/>
              <a:t>Modélisation</a:t>
            </a:r>
            <a:r>
              <a:rPr spc="-244" dirty="0">
                <a:latin typeface="Cambria"/>
                <a:cs typeface="Cambria"/>
              </a:rPr>
              <a:t>:</a:t>
            </a:r>
            <a:r>
              <a:rPr spc="-141" dirty="0">
                <a:latin typeface="Cambria"/>
                <a:cs typeface="Cambria"/>
              </a:rPr>
              <a:t> </a:t>
            </a:r>
            <a:r>
              <a:rPr spc="-361" dirty="0"/>
              <a:t>Structure</a:t>
            </a:r>
            <a:r>
              <a:rPr spc="-347" dirty="0"/>
              <a:t> </a:t>
            </a:r>
            <a:r>
              <a:rPr spc="-197" dirty="0"/>
              <a:t>physique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45722" y="2639879"/>
            <a:ext cx="7171133" cy="2069036"/>
          </a:xfrm>
          <a:prstGeom prst="rect">
            <a:avLst/>
          </a:prstGeom>
        </p:spPr>
        <p:txBody>
          <a:bodyPr vert="horz" wrap="square" lIns="0" tIns="11311" rIns="0" bIns="0" rtlCol="0">
            <a:spAutoFit/>
          </a:bodyPr>
          <a:lstStyle/>
          <a:p>
            <a:pPr marL="11906">
              <a:lnSpc>
                <a:spcPts val="2025"/>
              </a:lnSpc>
              <a:spcBef>
                <a:spcPts val="89"/>
              </a:spcBef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&lt;document&gt;</a:t>
            </a:r>
            <a:endParaRPr sz="1734">
              <a:latin typeface="Courier New"/>
              <a:cs typeface="Courier New"/>
            </a:endParaRPr>
          </a:p>
          <a:p>
            <a:pPr marL="276225">
              <a:lnSpc>
                <a:spcPts val="1964"/>
              </a:lnSpc>
            </a:pP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&lt;pb</a:t>
            </a:r>
            <a:r>
              <a:rPr sz="1734" spc="-42" dirty="0">
                <a:solidFill>
                  <a:srgbClr val="000080"/>
                </a:solidFill>
                <a:latin typeface="Courier New"/>
                <a:cs typeface="Courier New"/>
              </a:rPr>
              <a:t> </a:t>
            </a:r>
            <a:r>
              <a:rPr sz="1734" spc="-5" dirty="0">
                <a:solidFill>
                  <a:srgbClr val="008080"/>
                </a:solidFill>
                <a:latin typeface="Courier New"/>
                <a:cs typeface="Courier New"/>
              </a:rPr>
              <a:t>n</a:t>
            </a: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=</a:t>
            </a:r>
            <a:r>
              <a:rPr sz="1734" spc="-5" dirty="0">
                <a:solidFill>
                  <a:srgbClr val="DD1144"/>
                </a:solidFill>
                <a:latin typeface="Courier New"/>
                <a:cs typeface="Courier New"/>
              </a:rPr>
              <a:t>"1"</a:t>
            </a: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/&gt;</a:t>
            </a:r>
            <a:endParaRPr sz="1734">
              <a:latin typeface="Courier New"/>
              <a:cs typeface="Courier New"/>
            </a:endParaRPr>
          </a:p>
          <a:p>
            <a:pPr marL="276225" marR="401241">
              <a:lnSpc>
                <a:spcPts val="1969"/>
              </a:lnSpc>
              <a:spcBef>
                <a:spcPts val="103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emploie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a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priori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italiques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pour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termes </a:t>
            </a:r>
            <a:r>
              <a:rPr sz="1734" spc="-1027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empruntés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à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d’autres langues.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</a:t>
            </a:r>
            <a:endParaRPr sz="1734">
              <a:latin typeface="Courier New"/>
              <a:cs typeface="Courier New"/>
            </a:endParaRPr>
          </a:p>
          <a:p>
            <a:pPr marL="276225">
              <a:lnSpc>
                <a:spcPts val="1861"/>
              </a:lnSpc>
            </a:pP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&lt;pb</a:t>
            </a:r>
            <a:r>
              <a:rPr sz="1734" spc="-42" dirty="0">
                <a:solidFill>
                  <a:srgbClr val="000080"/>
                </a:solidFill>
                <a:latin typeface="Courier New"/>
                <a:cs typeface="Courier New"/>
              </a:rPr>
              <a:t> </a:t>
            </a:r>
            <a:r>
              <a:rPr sz="1734" spc="-5" dirty="0">
                <a:solidFill>
                  <a:srgbClr val="008080"/>
                </a:solidFill>
                <a:latin typeface="Courier New"/>
                <a:cs typeface="Courier New"/>
              </a:rPr>
              <a:t>n</a:t>
            </a: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=</a:t>
            </a:r>
            <a:r>
              <a:rPr sz="1734" spc="-5" dirty="0">
                <a:solidFill>
                  <a:srgbClr val="DD1144"/>
                </a:solidFill>
                <a:latin typeface="Courier New"/>
                <a:cs typeface="Courier New"/>
              </a:rPr>
              <a:t>"2"</a:t>
            </a: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/&gt;</a:t>
            </a:r>
            <a:endParaRPr sz="1734">
              <a:latin typeface="Courier New"/>
              <a:cs typeface="Courier New"/>
            </a:endParaRPr>
          </a:p>
          <a:p>
            <a:pPr marL="276225" marR="4763">
              <a:lnSpc>
                <a:spcPts val="1969"/>
              </a:lnSpc>
              <a:spcBef>
                <a:spcPts val="98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emploie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petites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capitales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pour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noms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propres, </a:t>
            </a:r>
            <a:r>
              <a:rPr sz="1734" spc="-1027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comme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Léopold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Delisle ou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Jules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Quicherat.</a:t>
            </a:r>
            <a:endParaRPr sz="1734">
              <a:latin typeface="Courier New"/>
              <a:cs typeface="Courier New"/>
            </a:endParaRPr>
          </a:p>
          <a:p>
            <a:pPr marL="11906">
              <a:lnSpc>
                <a:spcPts val="1917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&lt;/document&gt;</a:t>
            </a:r>
            <a:endParaRPr sz="1734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258276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94114" y="3082424"/>
            <a:ext cx="714970" cy="497765"/>
          </a:xfrm>
          <a:prstGeom prst="rect">
            <a:avLst/>
          </a:prstGeom>
        </p:spPr>
        <p:txBody>
          <a:bodyPr vert="horz" wrap="square" lIns="0" tIns="14288" rIns="0" bIns="0" rtlCol="0">
            <a:spAutoFit/>
          </a:bodyPr>
          <a:lstStyle/>
          <a:p>
            <a:pPr marL="11906">
              <a:spcBef>
                <a:spcPts val="113"/>
              </a:spcBef>
            </a:pPr>
            <a:r>
              <a:rPr sz="3141" spc="-511" dirty="0">
                <a:solidFill>
                  <a:srgbClr val="23292D"/>
                </a:solidFill>
                <a:latin typeface="+mj-lt"/>
                <a:cs typeface="Comic Sans MS"/>
              </a:rPr>
              <a:t>X</a:t>
            </a:r>
            <a:r>
              <a:rPr sz="3141" spc="-520" dirty="0">
                <a:solidFill>
                  <a:srgbClr val="23292D"/>
                </a:solidFill>
                <a:latin typeface="+mj-lt"/>
                <a:cs typeface="Comic Sans MS"/>
              </a:rPr>
              <a:t>M</a:t>
            </a:r>
            <a:r>
              <a:rPr sz="3141" spc="-314" dirty="0">
                <a:solidFill>
                  <a:srgbClr val="23292D"/>
                </a:solidFill>
                <a:latin typeface="+mj-lt"/>
                <a:cs typeface="Comic Sans MS"/>
              </a:rPr>
              <a:t>L</a:t>
            </a:r>
            <a:endParaRPr sz="3141">
              <a:latin typeface="+mj-lt"/>
              <a:cs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34732262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10480" y="2907288"/>
            <a:ext cx="62508" cy="1534120"/>
          </a:xfrm>
          <a:custGeom>
            <a:avLst/>
            <a:gdLst/>
            <a:ahLst/>
            <a:cxnLst/>
            <a:rect l="l" t="t" r="r" b="b"/>
            <a:pathLst>
              <a:path w="66675" h="1636395">
                <a:moveTo>
                  <a:pt x="66588" y="1636166"/>
                </a:moveTo>
                <a:lnTo>
                  <a:pt x="0" y="1636166"/>
                </a:lnTo>
                <a:lnTo>
                  <a:pt x="0" y="0"/>
                </a:lnTo>
                <a:lnTo>
                  <a:pt x="66588" y="0"/>
                </a:lnTo>
                <a:lnTo>
                  <a:pt x="66588" y="1636166"/>
                </a:lnTo>
                <a:close/>
              </a:path>
            </a:pathLst>
          </a:custGeom>
          <a:solidFill>
            <a:srgbClr val="DFE1E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10480" y="1607494"/>
            <a:ext cx="2477711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286" dirty="0"/>
              <a:t>Granularité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595313" y="1711524"/>
            <a:ext cx="7393781" cy="3395296"/>
          </a:xfrm>
          <a:prstGeom prst="rect">
            <a:avLst/>
          </a:prstGeom>
        </p:spPr>
        <p:txBody>
          <a:bodyPr vert="horz" wrap="square" lIns="0" tIns="1076459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35161" marR="4763" algn="just">
              <a:lnSpc>
                <a:spcPts val="3019"/>
              </a:lnSpc>
              <a:spcBef>
                <a:spcPts val="89"/>
              </a:spcBef>
            </a:pPr>
            <a:r>
              <a:rPr dirty="0"/>
              <a:t>Degré de finesse ou précision d</a:t>
            </a:r>
            <a:r>
              <a:rPr dirty="0">
                <a:cs typeface="Calibri"/>
              </a:rPr>
              <a:t>’</a:t>
            </a:r>
            <a:r>
              <a:rPr dirty="0"/>
              <a:t>un modèle</a:t>
            </a:r>
            <a:r>
              <a:rPr dirty="0">
                <a:cs typeface="Calibri"/>
              </a:rPr>
              <a:t>, </a:t>
            </a:r>
            <a:r>
              <a:rPr dirty="0"/>
              <a:t>conçu comme le  niveau de son plus petit composant</a:t>
            </a:r>
            <a:r>
              <a:rPr dirty="0">
                <a:cs typeface="Calibri"/>
              </a:rPr>
              <a:t>. </a:t>
            </a:r>
            <a:r>
              <a:rPr dirty="0"/>
              <a:t>Plus la granularité est grande</a:t>
            </a:r>
            <a:r>
              <a:rPr dirty="0">
                <a:cs typeface="Calibri"/>
              </a:rPr>
              <a:t>,  </a:t>
            </a:r>
            <a:r>
              <a:rPr dirty="0"/>
              <a:t>plus on descend dans la modélisation </a:t>
            </a:r>
            <a:r>
              <a:rPr dirty="0">
                <a:cs typeface="Cambria"/>
              </a:rPr>
              <a:t>(</a:t>
            </a:r>
            <a:r>
              <a:rPr dirty="0"/>
              <a:t>niveau phrase</a:t>
            </a:r>
            <a:r>
              <a:rPr dirty="0">
                <a:cs typeface="Calibri"/>
              </a:rPr>
              <a:t>, </a:t>
            </a:r>
            <a:r>
              <a:rPr dirty="0"/>
              <a:t>mot</a:t>
            </a:r>
            <a:r>
              <a:rPr dirty="0">
                <a:cs typeface="Calibri"/>
              </a:rPr>
              <a:t>,  </a:t>
            </a:r>
            <a:r>
              <a:rPr dirty="0"/>
              <a:t>graphème</a:t>
            </a:r>
            <a:r>
              <a:rPr dirty="0">
                <a:cs typeface="Calibri"/>
              </a:rPr>
              <a:t>, </a:t>
            </a:r>
            <a:r>
              <a:rPr dirty="0"/>
              <a:t>etc</a:t>
            </a:r>
            <a:r>
              <a:rPr dirty="0">
                <a:cs typeface="Calibri"/>
              </a:rPr>
              <a:t>.</a:t>
            </a:r>
            <a:r>
              <a:rPr dirty="0">
                <a:cs typeface="Cambria"/>
              </a:rPr>
              <a:t>) – </a:t>
            </a:r>
            <a:r>
              <a:rPr dirty="0"/>
              <a:t>et plus on ajoute de balises</a:t>
            </a:r>
            <a:r>
              <a:rPr dirty="0">
                <a:cs typeface="Calibr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21718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10480" y="2042235"/>
            <a:ext cx="7732514" cy="3299816"/>
            <a:chOff x="751495" y="2178384"/>
            <a:chExt cx="8248015" cy="3519804"/>
          </a:xfrm>
        </p:grpSpPr>
        <p:sp>
          <p:nvSpPr>
            <p:cNvPr id="3" name="object 3"/>
            <p:cNvSpPr/>
            <p:nvPr/>
          </p:nvSpPr>
          <p:spPr>
            <a:xfrm>
              <a:off x="756251" y="2183140"/>
              <a:ext cx="8238490" cy="3510279"/>
            </a:xfrm>
            <a:custGeom>
              <a:avLst/>
              <a:gdLst/>
              <a:ahLst/>
              <a:cxnLst/>
              <a:rect l="l" t="t" r="r" b="b"/>
              <a:pathLst>
                <a:path w="8238490" h="3510279">
                  <a:moveTo>
                    <a:pt x="8214128" y="3510148"/>
                  </a:moveTo>
                  <a:lnTo>
                    <a:pt x="23781" y="3510148"/>
                  </a:lnTo>
                  <a:lnTo>
                    <a:pt x="13377" y="3508662"/>
                  </a:lnTo>
                  <a:lnTo>
                    <a:pt x="5945" y="3504204"/>
                  </a:lnTo>
                  <a:lnTo>
                    <a:pt x="1486" y="3496772"/>
                  </a:lnTo>
                  <a:lnTo>
                    <a:pt x="0" y="3486367"/>
                  </a:ln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3486367"/>
                  </a:lnTo>
                  <a:lnTo>
                    <a:pt x="8236423" y="3496772"/>
                  </a:lnTo>
                  <a:lnTo>
                    <a:pt x="8231964" y="3504204"/>
                  </a:lnTo>
                  <a:lnTo>
                    <a:pt x="8224532" y="3508662"/>
                  </a:lnTo>
                  <a:lnTo>
                    <a:pt x="8214128" y="3510148"/>
                  </a:lnTo>
                  <a:close/>
                </a:path>
              </a:pathLst>
            </a:custGeom>
            <a:solidFill>
              <a:srgbClr val="F6F8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56251" y="2183140"/>
              <a:ext cx="8238490" cy="3510279"/>
            </a:xfrm>
            <a:custGeom>
              <a:avLst/>
              <a:gdLst/>
              <a:ahLst/>
              <a:cxnLst/>
              <a:rect l="l" t="t" r="r" b="b"/>
              <a:pathLst>
                <a:path w="8238490" h="3510279">
                  <a:moveTo>
                    <a:pt x="0" y="3486367"/>
                  </a:move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3486367"/>
                  </a:lnTo>
                  <a:lnTo>
                    <a:pt x="8236423" y="3496772"/>
                  </a:lnTo>
                  <a:lnTo>
                    <a:pt x="8231964" y="3504204"/>
                  </a:lnTo>
                  <a:lnTo>
                    <a:pt x="8224532" y="3508662"/>
                  </a:lnTo>
                  <a:lnTo>
                    <a:pt x="8214128" y="3510148"/>
                  </a:lnTo>
                  <a:lnTo>
                    <a:pt x="23781" y="3510148"/>
                  </a:lnTo>
                  <a:lnTo>
                    <a:pt x="13377" y="3508662"/>
                  </a:lnTo>
                  <a:lnTo>
                    <a:pt x="5945" y="3504204"/>
                  </a:lnTo>
                  <a:lnTo>
                    <a:pt x="1486" y="3496772"/>
                  </a:lnTo>
                  <a:lnTo>
                    <a:pt x="0" y="3486367"/>
                  </a:lnTo>
                  <a:close/>
                </a:path>
              </a:pathLst>
            </a:custGeom>
            <a:ln w="9512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4113" y="1484709"/>
            <a:ext cx="2663449" cy="386589"/>
          </a:xfrm>
          <a:prstGeom prst="rect">
            <a:avLst/>
          </a:prstGeom>
        </p:spPr>
        <p:txBody>
          <a:bodyPr vert="horz" wrap="square" lIns="0" tIns="11311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 algn="just">
              <a:lnSpc>
                <a:spcPct val="100000"/>
              </a:lnSpc>
              <a:spcBef>
                <a:spcPts val="89"/>
              </a:spcBef>
            </a:pPr>
            <a:r>
              <a:rPr sz="2438" dirty="0"/>
              <a:t>Faible granularité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45722" y="2158304"/>
            <a:ext cx="7435453" cy="3091752"/>
          </a:xfrm>
          <a:prstGeom prst="rect">
            <a:avLst/>
          </a:prstGeom>
        </p:spPr>
        <p:txBody>
          <a:bodyPr vert="horz" wrap="square" lIns="0" tIns="11311" rIns="0" bIns="0" rtlCol="0">
            <a:spAutoFit/>
          </a:bodyPr>
          <a:lstStyle/>
          <a:p>
            <a:pPr marR="6080522" algn="ctr">
              <a:lnSpc>
                <a:spcPts val="2025"/>
              </a:lnSpc>
              <a:spcBef>
                <a:spcPts val="89"/>
              </a:spcBef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&lt;document&gt;</a:t>
            </a:r>
            <a:endParaRPr sz="1734" dirty="0">
              <a:latin typeface="Courier New"/>
              <a:cs typeface="Courier New"/>
            </a:endParaRPr>
          </a:p>
          <a:p>
            <a:pPr marR="5286970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&lt;paragraphe&gt;</a:t>
            </a:r>
            <a:endParaRPr sz="1734" dirty="0">
              <a:latin typeface="Courier New"/>
              <a:cs typeface="Courier New"/>
            </a:endParaRPr>
          </a:p>
          <a:p>
            <a:pPr marR="5286970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&lt;phrase&gt;</a:t>
            </a:r>
            <a:endParaRPr sz="1734" dirty="0">
              <a:latin typeface="Courier New"/>
              <a:cs typeface="Courier New"/>
            </a:endParaRPr>
          </a:p>
          <a:p>
            <a:pPr marL="805458" marR="136922">
              <a:lnSpc>
                <a:spcPts val="1969"/>
              </a:lnSpc>
              <a:spcBef>
                <a:spcPts val="103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emploie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a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priori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italiques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pour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termes </a:t>
            </a:r>
            <a:r>
              <a:rPr sz="1734" spc="-1027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empruntés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à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d’autres langues.</a:t>
            </a:r>
            <a:endParaRPr sz="1734" dirty="0">
              <a:latin typeface="Courier New"/>
              <a:cs typeface="Courier New"/>
            </a:endParaRPr>
          </a:p>
          <a:p>
            <a:pPr marL="541139">
              <a:lnSpc>
                <a:spcPts val="1861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&lt;/phrase&gt;</a:t>
            </a:r>
            <a:endParaRPr sz="1734" dirty="0">
              <a:latin typeface="Courier New"/>
              <a:cs typeface="Courier New"/>
            </a:endParaRPr>
          </a:p>
          <a:p>
            <a:pPr marL="541139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&lt;phrase&gt;</a:t>
            </a:r>
            <a:endParaRPr sz="1734" dirty="0">
              <a:latin typeface="Courier New"/>
              <a:cs typeface="Courier New"/>
            </a:endParaRPr>
          </a:p>
          <a:p>
            <a:pPr marL="805458" marR="4763">
              <a:lnSpc>
                <a:spcPts val="1969"/>
              </a:lnSpc>
              <a:spcBef>
                <a:spcPts val="98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 emploie les petites capitales pour les noms </a:t>
            </a:r>
            <a:r>
              <a:rPr sz="1734" spc="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propres,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comme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Léopold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Delisle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ou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Jules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Quicherat.</a:t>
            </a:r>
            <a:endParaRPr sz="1734" dirty="0">
              <a:latin typeface="Courier New"/>
              <a:cs typeface="Courier New"/>
            </a:endParaRPr>
          </a:p>
          <a:p>
            <a:pPr marL="541139">
              <a:lnSpc>
                <a:spcPts val="1861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&lt;/phrase&gt;</a:t>
            </a:r>
            <a:endParaRPr sz="1734" dirty="0">
              <a:latin typeface="Courier New"/>
              <a:cs typeface="Courier New"/>
            </a:endParaRPr>
          </a:p>
          <a:p>
            <a:pPr marL="408383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&lt;/paragraphe&gt;</a:t>
            </a:r>
            <a:endParaRPr sz="1734" dirty="0">
              <a:latin typeface="Courier New"/>
              <a:cs typeface="Courier New"/>
            </a:endParaRPr>
          </a:p>
          <a:p>
            <a:pPr marL="11906">
              <a:lnSpc>
                <a:spcPts val="2025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&lt;/document&gt;</a:t>
            </a:r>
            <a:endParaRPr sz="1734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484781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10480" y="1917382"/>
            <a:ext cx="7732514" cy="3549848"/>
            <a:chOff x="751495" y="2045208"/>
            <a:chExt cx="8248015" cy="3786504"/>
          </a:xfrm>
        </p:grpSpPr>
        <p:sp>
          <p:nvSpPr>
            <p:cNvPr id="3" name="object 3"/>
            <p:cNvSpPr/>
            <p:nvPr/>
          </p:nvSpPr>
          <p:spPr>
            <a:xfrm>
              <a:off x="756251" y="2049964"/>
              <a:ext cx="8238490" cy="3776979"/>
            </a:xfrm>
            <a:custGeom>
              <a:avLst/>
              <a:gdLst/>
              <a:ahLst/>
              <a:cxnLst/>
              <a:rect l="l" t="t" r="r" b="b"/>
              <a:pathLst>
                <a:path w="8238490" h="3776979">
                  <a:moveTo>
                    <a:pt x="8214128" y="3776501"/>
                  </a:moveTo>
                  <a:lnTo>
                    <a:pt x="23781" y="3776501"/>
                  </a:lnTo>
                  <a:lnTo>
                    <a:pt x="13377" y="3775014"/>
                  </a:lnTo>
                  <a:lnTo>
                    <a:pt x="5945" y="3770553"/>
                  </a:lnTo>
                  <a:lnTo>
                    <a:pt x="1486" y="3763121"/>
                  </a:lnTo>
                  <a:lnTo>
                    <a:pt x="0" y="3752719"/>
                  </a:ln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3752719"/>
                  </a:lnTo>
                  <a:lnTo>
                    <a:pt x="8236423" y="3763121"/>
                  </a:lnTo>
                  <a:lnTo>
                    <a:pt x="8231964" y="3770553"/>
                  </a:lnTo>
                  <a:lnTo>
                    <a:pt x="8224532" y="3775014"/>
                  </a:lnTo>
                  <a:lnTo>
                    <a:pt x="8214128" y="3776501"/>
                  </a:lnTo>
                  <a:close/>
                </a:path>
              </a:pathLst>
            </a:custGeom>
            <a:solidFill>
              <a:srgbClr val="F6F8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56251" y="2049964"/>
              <a:ext cx="8238490" cy="3776979"/>
            </a:xfrm>
            <a:custGeom>
              <a:avLst/>
              <a:gdLst/>
              <a:ahLst/>
              <a:cxnLst/>
              <a:rect l="l" t="t" r="r" b="b"/>
              <a:pathLst>
                <a:path w="8238490" h="3776979">
                  <a:moveTo>
                    <a:pt x="0" y="3752719"/>
                  </a:moveTo>
                  <a:lnTo>
                    <a:pt x="0" y="23781"/>
                  </a:lnTo>
                  <a:lnTo>
                    <a:pt x="1486" y="13375"/>
                  </a:lnTo>
                  <a:lnTo>
                    <a:pt x="5945" y="5944"/>
                  </a:lnTo>
                  <a:lnTo>
                    <a:pt x="13377" y="1485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5"/>
                  </a:lnTo>
                  <a:lnTo>
                    <a:pt x="8231964" y="5944"/>
                  </a:lnTo>
                  <a:lnTo>
                    <a:pt x="8236423" y="13375"/>
                  </a:lnTo>
                  <a:lnTo>
                    <a:pt x="8237909" y="23781"/>
                  </a:lnTo>
                  <a:lnTo>
                    <a:pt x="8237909" y="3752719"/>
                  </a:lnTo>
                  <a:lnTo>
                    <a:pt x="8236423" y="3763121"/>
                  </a:lnTo>
                  <a:lnTo>
                    <a:pt x="8231964" y="3770553"/>
                  </a:lnTo>
                  <a:lnTo>
                    <a:pt x="8224532" y="3775014"/>
                  </a:lnTo>
                  <a:lnTo>
                    <a:pt x="8214128" y="3776501"/>
                  </a:lnTo>
                  <a:lnTo>
                    <a:pt x="23781" y="3776501"/>
                  </a:lnTo>
                  <a:lnTo>
                    <a:pt x="13377" y="3775014"/>
                  </a:lnTo>
                  <a:lnTo>
                    <a:pt x="5945" y="3770553"/>
                  </a:lnTo>
                  <a:lnTo>
                    <a:pt x="1486" y="3763121"/>
                  </a:lnTo>
                  <a:lnTo>
                    <a:pt x="0" y="3752719"/>
                  </a:lnTo>
                  <a:close/>
                </a:path>
              </a:pathLst>
            </a:custGeom>
            <a:ln w="9512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4114" y="1359856"/>
            <a:ext cx="3149224" cy="386589"/>
          </a:xfrm>
          <a:prstGeom prst="rect">
            <a:avLst/>
          </a:prstGeom>
        </p:spPr>
        <p:txBody>
          <a:bodyPr vert="horz" wrap="square" lIns="0" tIns="11311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 algn="just">
              <a:lnSpc>
                <a:spcPct val="100000"/>
              </a:lnSpc>
              <a:spcBef>
                <a:spcPts val="89"/>
              </a:spcBef>
            </a:pPr>
            <a:r>
              <a:rPr sz="2438" dirty="0"/>
              <a:t>Moyenne granularité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45722" y="2033451"/>
            <a:ext cx="7302698" cy="3348232"/>
          </a:xfrm>
          <a:prstGeom prst="rect">
            <a:avLst/>
          </a:prstGeom>
        </p:spPr>
        <p:txBody>
          <a:bodyPr vert="horz" wrap="square" lIns="0" tIns="11311" rIns="0" bIns="0" rtlCol="0">
            <a:spAutoFit/>
          </a:bodyPr>
          <a:lstStyle/>
          <a:p>
            <a:pPr marR="5948363" algn="ctr">
              <a:lnSpc>
                <a:spcPts val="2025"/>
              </a:lnSpc>
              <a:spcBef>
                <a:spcPts val="89"/>
              </a:spcBef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&lt;document&gt;</a:t>
            </a:r>
            <a:endParaRPr sz="1734">
              <a:latin typeface="Courier New"/>
              <a:cs typeface="Courier New"/>
            </a:endParaRPr>
          </a:p>
          <a:p>
            <a:pPr marR="5154216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&lt;paragraphe&gt;</a:t>
            </a:r>
            <a:endParaRPr sz="1734">
              <a:latin typeface="Courier New"/>
              <a:cs typeface="Courier New"/>
            </a:endParaRPr>
          </a:p>
          <a:p>
            <a:pPr marR="5154216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&lt;phrase&gt;</a:t>
            </a:r>
            <a:endParaRPr sz="1734">
              <a:latin typeface="Courier New"/>
              <a:cs typeface="Courier New"/>
            </a:endParaRPr>
          </a:p>
          <a:p>
            <a:pPr marL="805458" marR="4763">
              <a:lnSpc>
                <a:spcPts val="1969"/>
              </a:lnSpc>
              <a:spcBef>
                <a:spcPts val="103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 emploie 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&lt;locutionÉtrangère&gt;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a </a:t>
            </a:r>
            <a:r>
              <a:rPr sz="1734" spc="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priori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&lt;/locutionÉtrangère&gt;</a:t>
            </a:r>
            <a:r>
              <a:rPr sz="1734" spc="-14" dirty="0">
                <a:solidFill>
                  <a:srgbClr val="000080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14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italiques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pour</a:t>
            </a:r>
            <a:r>
              <a:rPr sz="1734" spc="-14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 </a:t>
            </a:r>
            <a:r>
              <a:rPr sz="1734" spc="-1027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termes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empruntés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à d’autres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langues.</a:t>
            </a:r>
            <a:endParaRPr sz="1734">
              <a:latin typeface="Courier New"/>
              <a:cs typeface="Courier New"/>
            </a:endParaRPr>
          </a:p>
          <a:p>
            <a:pPr marL="541139">
              <a:lnSpc>
                <a:spcPts val="1856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&lt;/phrase&gt;</a:t>
            </a:r>
            <a:endParaRPr sz="1734">
              <a:latin typeface="Courier New"/>
              <a:cs typeface="Courier New"/>
            </a:endParaRPr>
          </a:p>
          <a:p>
            <a:pPr marL="541139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&lt;phrase&gt;</a:t>
            </a:r>
            <a:endParaRPr sz="1734">
              <a:latin typeface="Courier New"/>
              <a:cs typeface="Courier New"/>
            </a:endParaRPr>
          </a:p>
          <a:p>
            <a:pPr marL="805458" marR="401241">
              <a:lnSpc>
                <a:spcPts val="1969"/>
              </a:lnSpc>
              <a:spcBef>
                <a:spcPts val="98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emploie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petites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capitales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pour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noms </a:t>
            </a:r>
            <a:r>
              <a:rPr sz="1734" spc="-1027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propres,</a:t>
            </a:r>
            <a:r>
              <a:rPr sz="1734" spc="-14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comme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&lt;nom&gt;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Léopold</a:t>
            </a:r>
            <a:r>
              <a:rPr sz="1734" spc="-14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Delisle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&lt;/nom&gt;</a:t>
            </a:r>
            <a:r>
              <a:rPr sz="1734" spc="-9" dirty="0">
                <a:solidFill>
                  <a:srgbClr val="000080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ou</a:t>
            </a:r>
            <a:endParaRPr sz="1734">
              <a:latin typeface="Courier New"/>
              <a:cs typeface="Courier New"/>
            </a:endParaRPr>
          </a:p>
          <a:p>
            <a:pPr marL="805458">
              <a:lnSpc>
                <a:spcPts val="1861"/>
              </a:lnSpc>
            </a:pP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&lt;nom&gt;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Jules</a:t>
            </a:r>
            <a:r>
              <a:rPr sz="1734" spc="-33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Quicherat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&lt;/nom&gt;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.</a:t>
            </a:r>
            <a:endParaRPr sz="1734">
              <a:latin typeface="Courier New"/>
              <a:cs typeface="Courier New"/>
            </a:endParaRPr>
          </a:p>
          <a:p>
            <a:pPr marL="541139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&lt;/phrase&gt;</a:t>
            </a:r>
            <a:endParaRPr sz="1734">
              <a:latin typeface="Courier New"/>
              <a:cs typeface="Courier New"/>
            </a:endParaRPr>
          </a:p>
          <a:p>
            <a:pPr marL="408383">
              <a:lnSpc>
                <a:spcPts val="2025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&lt;/paragraphe&gt;</a:t>
            </a:r>
            <a:endParaRPr sz="1734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78543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10480" y="2791353"/>
            <a:ext cx="7732514" cy="1802011"/>
            <a:chOff x="751495" y="2977443"/>
            <a:chExt cx="8248015" cy="1922145"/>
          </a:xfrm>
        </p:grpSpPr>
        <p:sp>
          <p:nvSpPr>
            <p:cNvPr id="3" name="object 3"/>
            <p:cNvSpPr/>
            <p:nvPr/>
          </p:nvSpPr>
          <p:spPr>
            <a:xfrm>
              <a:off x="756251" y="2982199"/>
              <a:ext cx="8238490" cy="1912620"/>
            </a:xfrm>
            <a:custGeom>
              <a:avLst/>
              <a:gdLst/>
              <a:ahLst/>
              <a:cxnLst/>
              <a:rect l="l" t="t" r="r" b="b"/>
              <a:pathLst>
                <a:path w="8238490" h="1912620">
                  <a:moveTo>
                    <a:pt x="8214128" y="1912032"/>
                  </a:moveTo>
                  <a:lnTo>
                    <a:pt x="23781" y="1912032"/>
                  </a:lnTo>
                  <a:lnTo>
                    <a:pt x="13377" y="1910544"/>
                  </a:lnTo>
                  <a:lnTo>
                    <a:pt x="5945" y="1906084"/>
                  </a:lnTo>
                  <a:lnTo>
                    <a:pt x="1486" y="1898652"/>
                  </a:lnTo>
                  <a:lnTo>
                    <a:pt x="0" y="1888250"/>
                  </a:lnTo>
                  <a:lnTo>
                    <a:pt x="0" y="23781"/>
                  </a:lnTo>
                  <a:lnTo>
                    <a:pt x="1486" y="13379"/>
                  </a:lnTo>
                  <a:lnTo>
                    <a:pt x="5945" y="5947"/>
                  </a:lnTo>
                  <a:lnTo>
                    <a:pt x="13377" y="1487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7"/>
                  </a:lnTo>
                  <a:lnTo>
                    <a:pt x="8231964" y="5947"/>
                  </a:lnTo>
                  <a:lnTo>
                    <a:pt x="8236423" y="13379"/>
                  </a:lnTo>
                  <a:lnTo>
                    <a:pt x="8237909" y="23781"/>
                  </a:lnTo>
                  <a:lnTo>
                    <a:pt x="8237909" y="1888250"/>
                  </a:lnTo>
                  <a:lnTo>
                    <a:pt x="8236423" y="1898652"/>
                  </a:lnTo>
                  <a:lnTo>
                    <a:pt x="8231964" y="1906084"/>
                  </a:lnTo>
                  <a:lnTo>
                    <a:pt x="8224532" y="1910544"/>
                  </a:lnTo>
                  <a:lnTo>
                    <a:pt x="8214128" y="1912032"/>
                  </a:lnTo>
                  <a:close/>
                </a:path>
              </a:pathLst>
            </a:custGeom>
            <a:solidFill>
              <a:srgbClr val="F6F8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56251" y="2982199"/>
              <a:ext cx="8238490" cy="1912620"/>
            </a:xfrm>
            <a:custGeom>
              <a:avLst/>
              <a:gdLst/>
              <a:ahLst/>
              <a:cxnLst/>
              <a:rect l="l" t="t" r="r" b="b"/>
              <a:pathLst>
                <a:path w="8238490" h="1912620">
                  <a:moveTo>
                    <a:pt x="0" y="1888250"/>
                  </a:moveTo>
                  <a:lnTo>
                    <a:pt x="0" y="23781"/>
                  </a:lnTo>
                  <a:lnTo>
                    <a:pt x="1486" y="13379"/>
                  </a:lnTo>
                  <a:lnTo>
                    <a:pt x="5945" y="5947"/>
                  </a:lnTo>
                  <a:lnTo>
                    <a:pt x="13377" y="1487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7"/>
                  </a:lnTo>
                  <a:lnTo>
                    <a:pt x="8231964" y="5947"/>
                  </a:lnTo>
                  <a:lnTo>
                    <a:pt x="8236423" y="13379"/>
                  </a:lnTo>
                  <a:lnTo>
                    <a:pt x="8237909" y="23781"/>
                  </a:lnTo>
                  <a:lnTo>
                    <a:pt x="8237909" y="1888250"/>
                  </a:lnTo>
                  <a:lnTo>
                    <a:pt x="8236423" y="1898652"/>
                  </a:lnTo>
                  <a:lnTo>
                    <a:pt x="8231964" y="1906084"/>
                  </a:lnTo>
                  <a:lnTo>
                    <a:pt x="8224532" y="1910544"/>
                  </a:lnTo>
                  <a:lnTo>
                    <a:pt x="8214128" y="1912032"/>
                  </a:lnTo>
                  <a:lnTo>
                    <a:pt x="23781" y="1912032"/>
                  </a:lnTo>
                  <a:lnTo>
                    <a:pt x="13377" y="1910544"/>
                  </a:lnTo>
                  <a:lnTo>
                    <a:pt x="5945" y="1906084"/>
                  </a:lnTo>
                  <a:lnTo>
                    <a:pt x="1486" y="1898652"/>
                  </a:lnTo>
                  <a:lnTo>
                    <a:pt x="0" y="1888250"/>
                  </a:lnTo>
                  <a:close/>
                </a:path>
              </a:pathLst>
            </a:custGeom>
            <a:ln w="9512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4114" y="2233826"/>
            <a:ext cx="2734886" cy="386589"/>
          </a:xfrm>
          <a:prstGeom prst="rect">
            <a:avLst/>
          </a:prstGeom>
        </p:spPr>
        <p:txBody>
          <a:bodyPr vert="horz" wrap="square" lIns="0" tIns="11311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89"/>
              </a:spcBef>
            </a:pPr>
            <a:r>
              <a:rPr sz="2438" dirty="0"/>
              <a:t>Forte granularité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45722" y="2907421"/>
            <a:ext cx="6507360" cy="1552869"/>
          </a:xfrm>
          <a:prstGeom prst="rect">
            <a:avLst/>
          </a:prstGeom>
        </p:spPr>
        <p:txBody>
          <a:bodyPr vert="horz" wrap="square" lIns="0" tIns="11311" rIns="0" bIns="0" rtlCol="0">
            <a:spAutoFit/>
          </a:bodyPr>
          <a:lstStyle/>
          <a:p>
            <a:pPr marR="5153025" algn="ctr">
              <a:lnSpc>
                <a:spcPts val="2025"/>
              </a:lnSpc>
              <a:spcBef>
                <a:spcPts val="89"/>
              </a:spcBef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&lt;document&gt;</a:t>
            </a:r>
            <a:endParaRPr sz="1734">
              <a:latin typeface="Courier New"/>
              <a:cs typeface="Courier New"/>
            </a:endParaRPr>
          </a:p>
          <a:p>
            <a:pPr marR="4358878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&lt;paragraphe&gt;</a:t>
            </a:r>
            <a:endParaRPr sz="1734">
              <a:latin typeface="Courier New"/>
              <a:cs typeface="Courier New"/>
            </a:endParaRPr>
          </a:p>
          <a:p>
            <a:pPr marR="4358878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&lt;phrase&gt;</a:t>
            </a:r>
            <a:endParaRPr sz="1734">
              <a:latin typeface="Courier New"/>
              <a:cs typeface="Courier New"/>
            </a:endParaRPr>
          </a:p>
          <a:p>
            <a:pPr marL="805458">
              <a:lnSpc>
                <a:spcPts val="1964"/>
              </a:lnSpc>
            </a:pP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&lt;w</a:t>
            </a:r>
            <a:r>
              <a:rPr sz="1734" spc="-9" dirty="0">
                <a:solidFill>
                  <a:srgbClr val="000080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008080"/>
                </a:solidFill>
                <a:latin typeface="Courier New"/>
                <a:cs typeface="Courier New"/>
              </a:rPr>
              <a:t>lemme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=</a:t>
            </a:r>
            <a:r>
              <a:rPr sz="1734" dirty="0">
                <a:solidFill>
                  <a:srgbClr val="DD1144"/>
                </a:solidFill>
                <a:latin typeface="Courier New"/>
                <a:cs typeface="Courier New"/>
              </a:rPr>
              <a:t>"on" </a:t>
            </a:r>
            <a:r>
              <a:rPr sz="1734" spc="-5" dirty="0">
                <a:solidFill>
                  <a:srgbClr val="008080"/>
                </a:solidFill>
                <a:latin typeface="Courier New"/>
                <a:cs typeface="Courier New"/>
              </a:rPr>
              <a:t>POS</a:t>
            </a: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=</a:t>
            </a:r>
            <a:r>
              <a:rPr sz="1734" spc="-5" dirty="0">
                <a:solidFill>
                  <a:srgbClr val="DD1144"/>
                </a:solidFill>
                <a:latin typeface="Courier New"/>
                <a:cs typeface="Courier New"/>
              </a:rPr>
              <a:t>"PROper"</a:t>
            </a: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&gt;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On</a:t>
            </a: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&lt;w/&gt;</a:t>
            </a:r>
            <a:endParaRPr sz="1734">
              <a:latin typeface="Courier New"/>
              <a:cs typeface="Courier New"/>
            </a:endParaRPr>
          </a:p>
          <a:p>
            <a:pPr marL="805458">
              <a:lnSpc>
                <a:spcPts val="1964"/>
              </a:lnSpc>
            </a:pP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&lt;w</a:t>
            </a:r>
            <a:r>
              <a:rPr sz="1734" spc="9" dirty="0">
                <a:solidFill>
                  <a:srgbClr val="000080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008080"/>
                </a:solidFill>
                <a:latin typeface="Courier New"/>
                <a:cs typeface="Courier New"/>
              </a:rPr>
              <a:t>lemme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=</a:t>
            </a:r>
            <a:r>
              <a:rPr sz="1734" dirty="0">
                <a:solidFill>
                  <a:srgbClr val="DD1144"/>
                </a:solidFill>
                <a:latin typeface="Courier New"/>
                <a:cs typeface="Courier New"/>
              </a:rPr>
              <a:t>"employer"</a:t>
            </a:r>
            <a:r>
              <a:rPr sz="1734" spc="9" dirty="0">
                <a:solidFill>
                  <a:srgbClr val="DD1144"/>
                </a:solidFill>
                <a:latin typeface="Courier New"/>
                <a:cs typeface="Courier New"/>
              </a:rPr>
              <a:t> </a:t>
            </a:r>
            <a:r>
              <a:rPr sz="1734" spc="-5" dirty="0">
                <a:solidFill>
                  <a:srgbClr val="008080"/>
                </a:solidFill>
                <a:latin typeface="Courier New"/>
                <a:cs typeface="Courier New"/>
              </a:rPr>
              <a:t>POS</a:t>
            </a: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=</a:t>
            </a:r>
            <a:r>
              <a:rPr sz="1734" spc="-5" dirty="0">
                <a:solidFill>
                  <a:srgbClr val="DD1144"/>
                </a:solidFill>
                <a:latin typeface="Courier New"/>
                <a:cs typeface="Courier New"/>
              </a:rPr>
              <a:t>"VERcjg"</a:t>
            </a: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&gt;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emploie</a:t>
            </a: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&lt;w&gt;</a:t>
            </a:r>
            <a:endParaRPr sz="1734">
              <a:latin typeface="Courier New"/>
              <a:cs typeface="Courier New"/>
            </a:endParaRPr>
          </a:p>
          <a:p>
            <a:pPr marL="673298">
              <a:lnSpc>
                <a:spcPts val="2025"/>
              </a:lnSpc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...</a:t>
            </a:r>
            <a:endParaRPr sz="1734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62113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94114" y="2912333"/>
            <a:ext cx="2906336" cy="566020"/>
          </a:xfrm>
          <a:prstGeom prst="rect">
            <a:avLst/>
          </a:prstGeom>
        </p:spPr>
        <p:txBody>
          <a:bodyPr vert="horz" wrap="square" lIns="0" tIns="11906" rIns="0" bIns="0" rtlCol="0">
            <a:spAutoFit/>
          </a:bodyPr>
          <a:lstStyle/>
          <a:p>
            <a:pPr marL="11906">
              <a:spcBef>
                <a:spcPts val="94"/>
              </a:spcBef>
            </a:pPr>
            <a:r>
              <a:rPr sz="3600" dirty="0">
                <a:solidFill>
                  <a:srgbClr val="23292D"/>
                </a:solidFill>
                <a:latin typeface="+mn-lt"/>
                <a:cs typeface="Comic Sans MS"/>
              </a:rPr>
              <a:t>Exercices</a:t>
            </a:r>
            <a:endParaRPr sz="3600" dirty="0">
              <a:latin typeface="+mn-lt"/>
              <a:cs typeface="Comic Sans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94114" y="3442632"/>
            <a:ext cx="2734886" cy="565419"/>
          </a:xfrm>
          <a:prstGeom prst="rect">
            <a:avLst/>
          </a:prstGeom>
        </p:spPr>
        <p:txBody>
          <a:bodyPr vert="horz" wrap="square" lIns="0" tIns="11311" rIns="0" bIns="0" rtlCol="0">
            <a:spAutoFit/>
          </a:bodyPr>
          <a:lstStyle/>
          <a:p>
            <a:pPr marL="11906">
              <a:spcBef>
                <a:spcPts val="89"/>
              </a:spcBef>
            </a:pPr>
            <a:r>
              <a:rPr sz="3600" dirty="0">
                <a:solidFill>
                  <a:srgbClr val="23292D"/>
                </a:solidFill>
                <a:latin typeface="+mn-lt"/>
                <a:cs typeface="Comic Sans MS"/>
              </a:rPr>
              <a:t>cf</a:t>
            </a:r>
            <a:r>
              <a:rPr sz="3600" dirty="0">
                <a:solidFill>
                  <a:srgbClr val="23292D"/>
                </a:solidFill>
                <a:latin typeface="+mn-lt"/>
                <a:cs typeface="Calibri"/>
              </a:rPr>
              <a:t>. </a:t>
            </a:r>
            <a:r>
              <a:rPr sz="3600" dirty="0">
                <a:solidFill>
                  <a:srgbClr val="0366D5"/>
                </a:solidFill>
                <a:latin typeface="+mn-lt"/>
                <a:cs typeface="Comic Sans MS"/>
                <a:hlinkClick r:id="rId2"/>
              </a:rPr>
              <a:t>le dossier</a:t>
            </a:r>
            <a:endParaRPr sz="3600" dirty="0">
              <a:latin typeface="+mn-lt"/>
              <a:cs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25023876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94113" y="2725053"/>
            <a:ext cx="1577599" cy="423225"/>
          </a:xfrm>
          <a:prstGeom prst="rect">
            <a:avLst/>
          </a:prstGeom>
        </p:spPr>
        <p:txBody>
          <a:bodyPr vert="horz" wrap="square" lIns="0" tIns="11906" rIns="0" bIns="0" rtlCol="0">
            <a:spAutoFit/>
          </a:bodyPr>
          <a:lstStyle/>
          <a:p>
            <a:pPr marL="11906">
              <a:spcBef>
                <a:spcPts val="94"/>
              </a:spcBef>
            </a:pPr>
            <a:r>
              <a:rPr sz="2672" dirty="0">
                <a:solidFill>
                  <a:srgbClr val="23292D"/>
                </a:solidFill>
                <a:latin typeface="Comic Sans MS"/>
                <a:cs typeface="Comic Sans MS"/>
              </a:rPr>
              <a:t>Sources</a:t>
            </a:r>
            <a:endParaRPr sz="2672" dirty="0">
              <a:latin typeface="Comic Sans MS"/>
              <a:cs typeface="Comic Sans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94114" y="3255352"/>
            <a:ext cx="7206852" cy="1151326"/>
          </a:xfrm>
          <a:prstGeom prst="rect">
            <a:avLst/>
          </a:prstGeom>
        </p:spPr>
        <p:txBody>
          <a:bodyPr vert="horz" wrap="square" lIns="0" tIns="10716" rIns="0" bIns="0" rtlCol="0">
            <a:spAutoFit/>
          </a:bodyPr>
          <a:lstStyle/>
          <a:p>
            <a:pPr marL="11906" marR="4763">
              <a:lnSpc>
                <a:spcPts val="3019"/>
              </a:lnSpc>
              <a:spcBef>
                <a:spcPts val="84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Ce cours reprend des parties d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'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un cours donné avec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  <a:hlinkClick r:id="rId2"/>
              </a:rPr>
              <a:t>J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  <a:hlinkClick r:id="rId2"/>
              </a:rPr>
              <a:t>.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  <a:hlinkClick r:id="rId2"/>
              </a:rPr>
              <a:t>‑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  <a:hlinkClick r:id="rId2"/>
              </a:rPr>
              <a:t>B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  <a:hlinkClick r:id="rId2"/>
              </a:rPr>
              <a:t>.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  <a:hlinkClick r:id="rId2"/>
              </a:rPr>
              <a:t>Camps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 à  Neuchâtel en </a:t>
            </a:r>
            <a:r>
              <a:rPr sz="2438" dirty="0" err="1">
                <a:solidFill>
                  <a:srgbClr val="23292D"/>
                </a:solidFill>
                <a:latin typeface="+mn-lt"/>
                <a:cs typeface="Comic Sans MS"/>
              </a:rPr>
              <a:t>février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2018</a:t>
            </a:r>
            <a:r>
              <a:rPr lang="it-IT" sz="2438" dirty="0">
                <a:solidFill>
                  <a:srgbClr val="23292D"/>
                </a:solidFill>
                <a:latin typeface="+mn-lt"/>
                <a:cs typeface="Calibri"/>
              </a:rPr>
              <a:t> et le </a:t>
            </a:r>
            <a:r>
              <a:rPr lang="it-IT" sz="2438" dirty="0" err="1">
                <a:solidFill>
                  <a:srgbClr val="23292D"/>
                </a:solidFill>
                <a:latin typeface="+mn-lt"/>
                <a:cs typeface="Calibri"/>
              </a:rPr>
              <a:t>cours</a:t>
            </a:r>
            <a:r>
              <a:rPr lang="it-IT" sz="2438" dirty="0">
                <a:solidFill>
                  <a:srgbClr val="23292D"/>
                </a:solidFill>
                <a:latin typeface="+mn-lt"/>
                <a:cs typeface="Calibri"/>
              </a:rPr>
              <a:t> de </a:t>
            </a:r>
            <a:r>
              <a:rPr lang="it-IT" sz="2438" dirty="0">
                <a:solidFill>
                  <a:srgbClr val="23292D"/>
                </a:solidFill>
                <a:latin typeface="+mn-lt"/>
                <a:cs typeface="Calibri"/>
                <a:hlinkClick r:id="rId3"/>
              </a:rPr>
              <a:t>Simon </a:t>
            </a:r>
            <a:r>
              <a:rPr lang="it-IT" sz="2438" dirty="0" err="1">
                <a:solidFill>
                  <a:srgbClr val="23292D"/>
                </a:solidFill>
                <a:latin typeface="+mn-lt"/>
                <a:cs typeface="Calibri"/>
                <a:hlinkClick r:id="rId3"/>
              </a:rPr>
              <a:t>Gabay</a:t>
            </a:r>
            <a:r>
              <a:rPr lang="it-IT" sz="2438" dirty="0">
                <a:solidFill>
                  <a:srgbClr val="23292D"/>
                </a:solidFill>
                <a:latin typeface="+mn-lt"/>
                <a:cs typeface="Calibri"/>
              </a:rPr>
              <a:t> à </a:t>
            </a:r>
            <a:r>
              <a:rPr lang="it-IT" sz="2438" dirty="0" err="1">
                <a:solidFill>
                  <a:srgbClr val="23292D"/>
                </a:solidFill>
                <a:latin typeface="+mn-lt"/>
                <a:cs typeface="Calibri"/>
              </a:rPr>
              <a:t>EnExDi</a:t>
            </a:r>
            <a:r>
              <a:rPr lang="it-IT" sz="2438" dirty="0">
                <a:solidFill>
                  <a:srgbClr val="23292D"/>
                </a:solidFill>
                <a:latin typeface="+mn-lt"/>
                <a:cs typeface="Calibri"/>
              </a:rPr>
              <a:t> (Poitiers) en </a:t>
            </a:r>
            <a:r>
              <a:rPr lang="it-IT" sz="2438" dirty="0" err="1">
                <a:solidFill>
                  <a:srgbClr val="23292D"/>
                </a:solidFill>
                <a:latin typeface="+mn-lt"/>
                <a:cs typeface="Calibri"/>
              </a:rPr>
              <a:t>février</a:t>
            </a:r>
            <a:r>
              <a:rPr lang="it-IT" sz="2438" dirty="0">
                <a:solidFill>
                  <a:srgbClr val="23292D"/>
                </a:solidFill>
                <a:latin typeface="+mn-lt"/>
                <a:cs typeface="Calibri"/>
              </a:rPr>
              <a:t> 2020</a:t>
            </a:r>
            <a:endParaRPr sz="2438" dirty="0">
              <a:latin typeface="+mn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68024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olo 1">
            <a:extLst>
              <a:ext uri="{FF2B5EF4-FFF2-40B4-BE49-F238E27FC236}">
                <a16:creationId xmlns:a16="http://schemas.microsoft.com/office/drawing/2014/main" id="{DD8878AC-2D40-A34D-AD6D-B73864AC7A1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br>
              <a:rPr lang="fr-FR" altLang="it-IT" dirty="0"/>
            </a:br>
            <a:r>
              <a:rPr lang="fr-FR" altLang="fr-FR" dirty="0" err="1"/>
              <a:t>TEI_Document</a:t>
            </a:r>
            <a:br>
              <a:rPr lang="fr-FR" altLang="fr-FR" dirty="0"/>
            </a:br>
            <a:r>
              <a:rPr lang="fr-FR" altLang="fr-FR" dirty="0"/>
              <a:t>			</a:t>
            </a:r>
            <a:r>
              <a:rPr lang="fr-FR" altLang="it-IT" dirty="0"/>
              <a:t>_end</a:t>
            </a:r>
          </a:p>
        </p:txBody>
      </p:sp>
      <p:pic>
        <p:nvPicPr>
          <p:cNvPr id="24582" name="Immagine 7">
            <a:extLst>
              <a:ext uri="{FF2B5EF4-FFF2-40B4-BE49-F238E27FC236}">
                <a16:creationId xmlns:a16="http://schemas.microsoft.com/office/drawing/2014/main" id="{2B9BF9EE-BBB9-3F4E-909B-C11796099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"/>
            <a:ext cx="9144000" cy="1141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Sous-titre 2">
            <a:extLst>
              <a:ext uri="{FF2B5EF4-FFF2-40B4-BE49-F238E27FC236}">
                <a16:creationId xmlns:a16="http://schemas.microsoft.com/office/drawing/2014/main" id="{236AF2F2-92FC-B642-A5B8-0ABEF6431AA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844550" y="3602038"/>
            <a:ext cx="7772400" cy="1095375"/>
          </a:xfrm>
        </p:spPr>
        <p:txBody>
          <a:bodyPr/>
          <a:lstStyle/>
          <a:p>
            <a:pPr eaLnBrk="1" hangingPunct="1"/>
            <a:r>
              <a:rPr lang="en-GB" altLang="it-IT"/>
              <a:t> </a:t>
            </a:r>
            <a:r>
              <a:rPr lang="fr-FR" altLang="it-IT"/>
              <a:t>Giovanni Pietro Vitali</a:t>
            </a:r>
          </a:p>
          <a:p>
            <a:pPr eaLnBrk="1" hangingPunct="1"/>
            <a:r>
              <a:rPr lang="fr-FR" altLang="it-IT">
                <a:hlinkClick r:id="rId4"/>
              </a:rPr>
              <a:t>giovannipietrovitali@gmail.com</a:t>
            </a:r>
            <a:r>
              <a:rPr lang="fr-FR" altLang="it-IT"/>
              <a:t> | </a:t>
            </a:r>
            <a:r>
              <a:rPr lang="fr-FR" altLang="it-IT">
                <a:hlinkClick r:id="rId5"/>
              </a:rPr>
              <a:t>giovannni.vitali@uvsq.fr</a:t>
            </a:r>
            <a:r>
              <a:rPr lang="fr-FR" altLang="it-IT"/>
              <a:t> </a:t>
            </a:r>
          </a:p>
        </p:txBody>
      </p:sp>
      <p:sp>
        <p:nvSpPr>
          <p:cNvPr id="11" name="Sous-titre 2">
            <a:extLst>
              <a:ext uri="{FF2B5EF4-FFF2-40B4-BE49-F238E27FC236}">
                <a16:creationId xmlns:a16="http://schemas.microsoft.com/office/drawing/2014/main" id="{A623A61C-A3DD-7944-B49A-8082C1B9E8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7488" y="5583238"/>
            <a:ext cx="6386512" cy="1274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 defTabSz="914400" eaLnBrk="1" hangingPunct="1">
              <a:buFont typeface="Arial" panose="020B0604020202020204" pitchFamily="34" charset="0"/>
              <a:buNone/>
            </a:pPr>
            <a:r>
              <a:rPr lang="it-IT" altLang="it-IT" sz="2400" dirty="0" err="1"/>
              <a:t>Université</a:t>
            </a:r>
            <a:r>
              <a:rPr lang="it-IT" altLang="it-IT" sz="2400" dirty="0"/>
              <a:t> de Versailles Saint Quentin en </a:t>
            </a:r>
            <a:r>
              <a:rPr lang="it-IT" altLang="it-IT" sz="2400" dirty="0" err="1"/>
              <a:t>Yvelines</a:t>
            </a:r>
            <a:endParaRPr lang="it-IT" altLang="it-IT" sz="2400" dirty="0"/>
          </a:p>
          <a:p>
            <a:pPr algn="just" defTabSz="914400" eaLnBrk="1" hangingPunct="1">
              <a:buFont typeface="Arial" panose="020B0604020202020204" pitchFamily="34" charset="0"/>
              <a:buNone/>
            </a:pPr>
            <a:r>
              <a:rPr lang="it-IT" altLang="it-IT" sz="2400" dirty="0" err="1"/>
              <a:t>Université</a:t>
            </a:r>
            <a:r>
              <a:rPr lang="it-IT" altLang="it-IT" sz="2400" dirty="0"/>
              <a:t> Paris-</a:t>
            </a:r>
            <a:r>
              <a:rPr lang="it-IT" altLang="it-IT" sz="2400" dirty="0" err="1"/>
              <a:t>Saclay</a:t>
            </a:r>
            <a:endParaRPr lang="fr-FR" altLang="it-IT" sz="2400" dirty="0"/>
          </a:p>
        </p:txBody>
      </p:sp>
      <p:pic>
        <p:nvPicPr>
          <p:cNvPr id="12" name="Picture 6">
            <a:extLst>
              <a:ext uri="{FF2B5EF4-FFF2-40B4-BE49-F238E27FC236}">
                <a16:creationId xmlns:a16="http://schemas.microsoft.com/office/drawing/2014/main" id="{B8631159-578D-2A46-8552-B988F46B4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13" y="5583238"/>
            <a:ext cx="760412" cy="103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8">
            <a:extLst>
              <a:ext uri="{FF2B5EF4-FFF2-40B4-BE49-F238E27FC236}">
                <a16:creationId xmlns:a16="http://schemas.microsoft.com/office/drawing/2014/main" id="{E2DC8E42-B52E-5A46-9D04-A621533DE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5388" y="5745163"/>
            <a:ext cx="1477962" cy="652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4114" y="2141467"/>
            <a:ext cx="1772639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272" dirty="0"/>
              <a:t>L</a:t>
            </a:r>
            <a:r>
              <a:rPr spc="-258" dirty="0"/>
              <a:t>e</a:t>
            </a:r>
            <a:r>
              <a:rPr spc="-352" dirty="0"/>
              <a:t> </a:t>
            </a:r>
            <a:r>
              <a:rPr spc="-441" dirty="0"/>
              <a:t>X</a:t>
            </a:r>
            <a:r>
              <a:rPr spc="-454" dirty="0"/>
              <a:t>M</a:t>
            </a:r>
            <a:r>
              <a:rPr spc="-272" dirty="0"/>
              <a:t>L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75137" y="3140647"/>
            <a:ext cx="8492416" cy="1684821"/>
          </a:xfrm>
          <a:prstGeom prst="rect">
            <a:avLst/>
          </a:prstGeom>
        </p:spPr>
        <p:txBody>
          <a:bodyPr vert="horz" wrap="square" lIns="0" tIns="14288" rIns="0" bIns="0" rtlCol="0">
            <a:spAutoFit/>
          </a:bodyPr>
          <a:lstStyle/>
          <a:p>
            <a:pPr marL="11906" marR="4763" algn="just">
              <a:lnSpc>
                <a:spcPts val="3019"/>
              </a:lnSpc>
              <a:spcBef>
                <a:spcPts val="113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XML signifie </a:t>
            </a:r>
            <a:r>
              <a:rPr sz="2438" dirty="0">
                <a:solidFill>
                  <a:srgbClr val="23292D"/>
                </a:solidFill>
                <a:latin typeface="+mn-lt"/>
                <a:cs typeface="Trebuchet MS"/>
              </a:rPr>
              <a:t>Extensible Markup Language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C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est un langage de  balisage 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vs langage de programmation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de définition de données ou de  requête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)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Comme tout langage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il est régi par des règles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</a:t>
            </a:r>
            <a:endParaRPr sz="2438" dirty="0">
              <a:latin typeface="+mn-lt"/>
              <a:cs typeface="Calibri"/>
            </a:endParaRPr>
          </a:p>
          <a:p>
            <a:pPr marL="11906" algn="just">
              <a:spcBef>
                <a:spcPts val="1102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Plus d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'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informations sur </a:t>
            </a:r>
            <a:r>
              <a:rPr sz="2438" dirty="0">
                <a:solidFill>
                  <a:srgbClr val="0366D5"/>
                </a:solidFill>
                <a:latin typeface="+mn-lt"/>
                <a:cs typeface="Comic Sans MS"/>
                <a:hlinkClick r:id="rId2"/>
              </a:rPr>
              <a:t>Wikipedia</a:t>
            </a:r>
            <a:endParaRPr sz="2438" dirty="0">
              <a:latin typeface="+mn-lt"/>
              <a:cs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3877798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10480" y="1337739"/>
            <a:ext cx="7732514" cy="553045"/>
            <a:chOff x="751495" y="2016670"/>
            <a:chExt cx="8248015" cy="589915"/>
          </a:xfrm>
        </p:grpSpPr>
        <p:sp>
          <p:nvSpPr>
            <p:cNvPr id="3" name="object 3"/>
            <p:cNvSpPr/>
            <p:nvPr/>
          </p:nvSpPr>
          <p:spPr>
            <a:xfrm>
              <a:off x="756251" y="2021426"/>
              <a:ext cx="8238490" cy="580390"/>
            </a:xfrm>
            <a:custGeom>
              <a:avLst/>
              <a:gdLst/>
              <a:ahLst/>
              <a:cxnLst/>
              <a:rect l="l" t="t" r="r" b="b"/>
              <a:pathLst>
                <a:path w="8238490" h="580389">
                  <a:moveTo>
                    <a:pt x="8214128" y="580268"/>
                  </a:moveTo>
                  <a:lnTo>
                    <a:pt x="23781" y="580268"/>
                  </a:lnTo>
                  <a:lnTo>
                    <a:pt x="13377" y="578782"/>
                  </a:lnTo>
                  <a:lnTo>
                    <a:pt x="5945" y="574323"/>
                  </a:lnTo>
                  <a:lnTo>
                    <a:pt x="1486" y="566891"/>
                  </a:lnTo>
                  <a:lnTo>
                    <a:pt x="0" y="556486"/>
                  </a:lnTo>
                  <a:lnTo>
                    <a:pt x="0" y="23781"/>
                  </a:lnTo>
                  <a:lnTo>
                    <a:pt x="1486" y="13376"/>
                  </a:lnTo>
                  <a:lnTo>
                    <a:pt x="5945" y="5945"/>
                  </a:lnTo>
                  <a:lnTo>
                    <a:pt x="13377" y="1486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6"/>
                  </a:lnTo>
                  <a:lnTo>
                    <a:pt x="8231964" y="5945"/>
                  </a:lnTo>
                  <a:lnTo>
                    <a:pt x="8236423" y="13376"/>
                  </a:lnTo>
                  <a:lnTo>
                    <a:pt x="8237909" y="23781"/>
                  </a:lnTo>
                  <a:lnTo>
                    <a:pt x="8237909" y="556486"/>
                  </a:lnTo>
                  <a:lnTo>
                    <a:pt x="8236423" y="566891"/>
                  </a:lnTo>
                  <a:lnTo>
                    <a:pt x="8231964" y="574323"/>
                  </a:lnTo>
                  <a:lnTo>
                    <a:pt x="8224532" y="578782"/>
                  </a:lnTo>
                  <a:lnTo>
                    <a:pt x="8214128" y="580268"/>
                  </a:lnTo>
                  <a:close/>
                </a:path>
              </a:pathLst>
            </a:custGeom>
            <a:solidFill>
              <a:srgbClr val="F6F8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56251" y="2021426"/>
              <a:ext cx="8238490" cy="580390"/>
            </a:xfrm>
            <a:custGeom>
              <a:avLst/>
              <a:gdLst/>
              <a:ahLst/>
              <a:cxnLst/>
              <a:rect l="l" t="t" r="r" b="b"/>
              <a:pathLst>
                <a:path w="8238490" h="580389">
                  <a:moveTo>
                    <a:pt x="0" y="556486"/>
                  </a:moveTo>
                  <a:lnTo>
                    <a:pt x="0" y="23781"/>
                  </a:lnTo>
                  <a:lnTo>
                    <a:pt x="1486" y="13376"/>
                  </a:lnTo>
                  <a:lnTo>
                    <a:pt x="5945" y="5945"/>
                  </a:lnTo>
                  <a:lnTo>
                    <a:pt x="13377" y="1486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6"/>
                  </a:lnTo>
                  <a:lnTo>
                    <a:pt x="8231964" y="5945"/>
                  </a:lnTo>
                  <a:lnTo>
                    <a:pt x="8236423" y="13376"/>
                  </a:lnTo>
                  <a:lnTo>
                    <a:pt x="8237909" y="23781"/>
                  </a:lnTo>
                  <a:lnTo>
                    <a:pt x="8237909" y="556486"/>
                  </a:lnTo>
                  <a:lnTo>
                    <a:pt x="8236423" y="566891"/>
                  </a:lnTo>
                  <a:lnTo>
                    <a:pt x="8231964" y="574323"/>
                  </a:lnTo>
                  <a:lnTo>
                    <a:pt x="8224532" y="578782"/>
                  </a:lnTo>
                  <a:lnTo>
                    <a:pt x="8214128" y="580268"/>
                  </a:lnTo>
                  <a:lnTo>
                    <a:pt x="23781" y="580268"/>
                  </a:lnTo>
                  <a:lnTo>
                    <a:pt x="13377" y="578782"/>
                  </a:lnTo>
                  <a:lnTo>
                    <a:pt x="5945" y="574323"/>
                  </a:lnTo>
                  <a:lnTo>
                    <a:pt x="1486" y="566891"/>
                  </a:lnTo>
                  <a:lnTo>
                    <a:pt x="0" y="556486"/>
                  </a:lnTo>
                  <a:close/>
                </a:path>
              </a:pathLst>
            </a:custGeom>
            <a:ln w="9512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576731" y="8995"/>
            <a:ext cx="5664156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272" dirty="0"/>
              <a:t>L</a:t>
            </a:r>
            <a:r>
              <a:rPr spc="-258" dirty="0"/>
              <a:t>e</a:t>
            </a:r>
            <a:r>
              <a:rPr spc="-188" dirty="0"/>
              <a:t>s</a:t>
            </a:r>
            <a:r>
              <a:rPr spc="-352" dirty="0"/>
              <a:t> </a:t>
            </a:r>
            <a:r>
              <a:rPr spc="-136" dirty="0"/>
              <a:t>p</a:t>
            </a:r>
            <a:r>
              <a:rPr spc="-516" dirty="0"/>
              <a:t>r</a:t>
            </a:r>
            <a:r>
              <a:rPr spc="-244" dirty="0"/>
              <a:t>i</a:t>
            </a:r>
            <a:r>
              <a:rPr spc="-150" dirty="0"/>
              <a:t>n</a:t>
            </a:r>
            <a:r>
              <a:rPr spc="-191" dirty="0"/>
              <a:t>c</a:t>
            </a:r>
            <a:r>
              <a:rPr spc="-244" dirty="0"/>
              <a:t>i</a:t>
            </a:r>
            <a:r>
              <a:rPr spc="-136" dirty="0"/>
              <a:t>p</a:t>
            </a:r>
            <a:r>
              <a:rPr spc="-183" dirty="0"/>
              <a:t>a</a:t>
            </a:r>
            <a:r>
              <a:rPr spc="-220" dirty="0"/>
              <a:t>l</a:t>
            </a:r>
            <a:r>
              <a:rPr spc="-258" dirty="0"/>
              <a:t>e</a:t>
            </a:r>
            <a:r>
              <a:rPr spc="-188" dirty="0"/>
              <a:t>s</a:t>
            </a:r>
            <a:r>
              <a:rPr spc="-352" dirty="0"/>
              <a:t> </a:t>
            </a:r>
            <a:r>
              <a:rPr spc="-516" dirty="0"/>
              <a:t>r</a:t>
            </a:r>
            <a:r>
              <a:rPr spc="-191" dirty="0"/>
              <a:t>èg</a:t>
            </a:r>
            <a:r>
              <a:rPr spc="-220" dirty="0"/>
              <a:t>l</a:t>
            </a:r>
            <a:r>
              <a:rPr spc="-258" dirty="0"/>
              <a:t>e</a:t>
            </a:r>
            <a:r>
              <a:rPr spc="-188" dirty="0"/>
              <a:t>s</a:t>
            </a:r>
          </a:p>
        </p:txBody>
      </p:sp>
      <p:sp>
        <p:nvSpPr>
          <p:cNvPr id="6" name="object 6"/>
          <p:cNvSpPr/>
          <p:nvPr/>
        </p:nvSpPr>
        <p:spPr>
          <a:xfrm>
            <a:off x="1593368" y="2069019"/>
            <a:ext cx="1347192" cy="348258"/>
          </a:xfrm>
          <a:custGeom>
            <a:avLst/>
            <a:gdLst/>
            <a:ahLst/>
            <a:cxnLst/>
            <a:rect l="l" t="t" r="r" b="b"/>
            <a:pathLst>
              <a:path w="1437005" h="371475">
                <a:moveTo>
                  <a:pt x="1407864" y="370991"/>
                </a:moveTo>
                <a:lnTo>
                  <a:pt x="28537" y="370991"/>
                </a:lnTo>
                <a:lnTo>
                  <a:pt x="16052" y="369207"/>
                </a:lnTo>
                <a:lnTo>
                  <a:pt x="7134" y="363856"/>
                </a:lnTo>
                <a:lnTo>
                  <a:pt x="1783" y="354938"/>
                </a:lnTo>
                <a:lnTo>
                  <a:pt x="0" y="342453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1407864" y="0"/>
                </a:lnTo>
                <a:lnTo>
                  <a:pt x="1420349" y="1783"/>
                </a:lnTo>
                <a:lnTo>
                  <a:pt x="1429267" y="7134"/>
                </a:lnTo>
                <a:lnTo>
                  <a:pt x="1434618" y="16052"/>
                </a:lnTo>
                <a:lnTo>
                  <a:pt x="1436402" y="28537"/>
                </a:lnTo>
                <a:lnTo>
                  <a:pt x="1436402" y="342453"/>
                </a:lnTo>
                <a:lnTo>
                  <a:pt x="1434618" y="354938"/>
                </a:lnTo>
                <a:lnTo>
                  <a:pt x="1429267" y="363856"/>
                </a:lnTo>
                <a:lnTo>
                  <a:pt x="1420349" y="369207"/>
                </a:lnTo>
                <a:lnTo>
                  <a:pt x="1407864" y="370991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27138" y="2514923"/>
            <a:ext cx="1213247" cy="348258"/>
          </a:xfrm>
          <a:custGeom>
            <a:avLst/>
            <a:gdLst/>
            <a:ahLst/>
            <a:cxnLst/>
            <a:rect l="l" t="t" r="r" b="b"/>
            <a:pathLst>
              <a:path w="1294130" h="371475">
                <a:moveTo>
                  <a:pt x="1265175" y="370991"/>
                </a:moveTo>
                <a:lnTo>
                  <a:pt x="28537" y="370991"/>
                </a:lnTo>
                <a:lnTo>
                  <a:pt x="16052" y="369207"/>
                </a:lnTo>
                <a:lnTo>
                  <a:pt x="7134" y="363856"/>
                </a:lnTo>
                <a:lnTo>
                  <a:pt x="1783" y="354938"/>
                </a:lnTo>
                <a:lnTo>
                  <a:pt x="0" y="342453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1265175" y="0"/>
                </a:lnTo>
                <a:lnTo>
                  <a:pt x="1277660" y="1783"/>
                </a:lnTo>
                <a:lnTo>
                  <a:pt x="1286578" y="7134"/>
                </a:lnTo>
                <a:lnTo>
                  <a:pt x="1291929" y="16052"/>
                </a:lnTo>
                <a:lnTo>
                  <a:pt x="1293713" y="28537"/>
                </a:lnTo>
                <a:lnTo>
                  <a:pt x="1293713" y="342453"/>
                </a:lnTo>
                <a:lnTo>
                  <a:pt x="1291929" y="354938"/>
                </a:lnTo>
                <a:lnTo>
                  <a:pt x="1286578" y="363856"/>
                </a:lnTo>
                <a:lnTo>
                  <a:pt x="1277660" y="369207"/>
                </a:lnTo>
                <a:lnTo>
                  <a:pt x="1265175" y="370991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625508" y="2514923"/>
            <a:ext cx="1347192" cy="348258"/>
          </a:xfrm>
          <a:custGeom>
            <a:avLst/>
            <a:gdLst/>
            <a:ahLst/>
            <a:cxnLst/>
            <a:rect l="l" t="t" r="r" b="b"/>
            <a:pathLst>
              <a:path w="1437004" h="371475">
                <a:moveTo>
                  <a:pt x="1407864" y="370991"/>
                </a:moveTo>
                <a:lnTo>
                  <a:pt x="28537" y="370991"/>
                </a:lnTo>
                <a:lnTo>
                  <a:pt x="16052" y="369207"/>
                </a:lnTo>
                <a:lnTo>
                  <a:pt x="7134" y="363856"/>
                </a:lnTo>
                <a:lnTo>
                  <a:pt x="1783" y="354938"/>
                </a:lnTo>
                <a:lnTo>
                  <a:pt x="0" y="342453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1407864" y="0"/>
                </a:lnTo>
                <a:lnTo>
                  <a:pt x="1420349" y="1783"/>
                </a:lnTo>
                <a:lnTo>
                  <a:pt x="1429267" y="7134"/>
                </a:lnTo>
                <a:lnTo>
                  <a:pt x="1434618" y="16052"/>
                </a:lnTo>
                <a:lnTo>
                  <a:pt x="1436402" y="28537"/>
                </a:lnTo>
                <a:lnTo>
                  <a:pt x="1436402" y="342453"/>
                </a:lnTo>
                <a:lnTo>
                  <a:pt x="1434618" y="354938"/>
                </a:lnTo>
                <a:lnTo>
                  <a:pt x="1429267" y="363856"/>
                </a:lnTo>
                <a:lnTo>
                  <a:pt x="1420349" y="369207"/>
                </a:lnTo>
                <a:lnTo>
                  <a:pt x="1407864" y="370991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227725" y="2960835"/>
            <a:ext cx="1846064" cy="731639"/>
          </a:xfrm>
          <a:custGeom>
            <a:avLst/>
            <a:gdLst/>
            <a:ahLst/>
            <a:cxnLst/>
            <a:rect l="l" t="t" r="r" b="b"/>
            <a:pathLst>
              <a:path w="1969135" h="780414">
                <a:moveTo>
                  <a:pt x="1579092" y="437578"/>
                </a:moveTo>
                <a:lnTo>
                  <a:pt x="1577301" y="425094"/>
                </a:lnTo>
                <a:lnTo>
                  <a:pt x="1571955" y="416166"/>
                </a:lnTo>
                <a:lnTo>
                  <a:pt x="1563039" y="410819"/>
                </a:lnTo>
                <a:lnTo>
                  <a:pt x="1550555" y="409041"/>
                </a:lnTo>
                <a:lnTo>
                  <a:pt x="28536" y="409041"/>
                </a:lnTo>
                <a:lnTo>
                  <a:pt x="16052" y="410819"/>
                </a:lnTo>
                <a:lnTo>
                  <a:pt x="7124" y="416166"/>
                </a:lnTo>
                <a:lnTo>
                  <a:pt x="1778" y="425094"/>
                </a:lnTo>
                <a:lnTo>
                  <a:pt x="0" y="437578"/>
                </a:lnTo>
                <a:lnTo>
                  <a:pt x="0" y="751497"/>
                </a:lnTo>
                <a:lnTo>
                  <a:pt x="1778" y="763981"/>
                </a:lnTo>
                <a:lnTo>
                  <a:pt x="7124" y="772896"/>
                </a:lnTo>
                <a:lnTo>
                  <a:pt x="16052" y="778243"/>
                </a:lnTo>
                <a:lnTo>
                  <a:pt x="28536" y="780034"/>
                </a:lnTo>
                <a:lnTo>
                  <a:pt x="1550555" y="780034"/>
                </a:lnTo>
                <a:lnTo>
                  <a:pt x="1563039" y="778243"/>
                </a:lnTo>
                <a:lnTo>
                  <a:pt x="1571955" y="772896"/>
                </a:lnTo>
                <a:lnTo>
                  <a:pt x="1577301" y="763981"/>
                </a:lnTo>
                <a:lnTo>
                  <a:pt x="1579092" y="751497"/>
                </a:lnTo>
                <a:lnTo>
                  <a:pt x="1579092" y="437578"/>
                </a:lnTo>
                <a:close/>
              </a:path>
              <a:path w="1969135" h="780414">
                <a:moveTo>
                  <a:pt x="1969109" y="28536"/>
                </a:moveTo>
                <a:lnTo>
                  <a:pt x="1967318" y="16052"/>
                </a:lnTo>
                <a:lnTo>
                  <a:pt x="1961972" y="7124"/>
                </a:lnTo>
                <a:lnTo>
                  <a:pt x="1953056" y="1778"/>
                </a:lnTo>
                <a:lnTo>
                  <a:pt x="1940560" y="0"/>
                </a:lnTo>
                <a:lnTo>
                  <a:pt x="561238" y="0"/>
                </a:lnTo>
                <a:lnTo>
                  <a:pt x="548754" y="1778"/>
                </a:lnTo>
                <a:lnTo>
                  <a:pt x="539838" y="7124"/>
                </a:lnTo>
                <a:lnTo>
                  <a:pt x="534479" y="16052"/>
                </a:lnTo>
                <a:lnTo>
                  <a:pt x="532701" y="28536"/>
                </a:lnTo>
                <a:lnTo>
                  <a:pt x="532701" y="342455"/>
                </a:lnTo>
                <a:lnTo>
                  <a:pt x="534479" y="354939"/>
                </a:lnTo>
                <a:lnTo>
                  <a:pt x="539838" y="363855"/>
                </a:lnTo>
                <a:lnTo>
                  <a:pt x="548754" y="369201"/>
                </a:lnTo>
                <a:lnTo>
                  <a:pt x="561238" y="370992"/>
                </a:lnTo>
                <a:lnTo>
                  <a:pt x="1940560" y="370992"/>
                </a:lnTo>
                <a:lnTo>
                  <a:pt x="1953056" y="369201"/>
                </a:lnTo>
                <a:lnTo>
                  <a:pt x="1961972" y="363855"/>
                </a:lnTo>
                <a:lnTo>
                  <a:pt x="1967318" y="354939"/>
                </a:lnTo>
                <a:lnTo>
                  <a:pt x="1969109" y="342455"/>
                </a:lnTo>
                <a:lnTo>
                  <a:pt x="1969109" y="28536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912060" y="2960835"/>
            <a:ext cx="1837134" cy="731639"/>
          </a:xfrm>
          <a:custGeom>
            <a:avLst/>
            <a:gdLst/>
            <a:ahLst/>
            <a:cxnLst/>
            <a:rect l="l" t="t" r="r" b="b"/>
            <a:pathLst>
              <a:path w="1959610" h="780414">
                <a:moveTo>
                  <a:pt x="1445907" y="28536"/>
                </a:moveTo>
                <a:lnTo>
                  <a:pt x="1444129" y="16052"/>
                </a:lnTo>
                <a:lnTo>
                  <a:pt x="1438783" y="7124"/>
                </a:lnTo>
                <a:lnTo>
                  <a:pt x="1429854" y="1778"/>
                </a:lnTo>
                <a:lnTo>
                  <a:pt x="1417370" y="0"/>
                </a:lnTo>
                <a:lnTo>
                  <a:pt x="28536" y="0"/>
                </a:lnTo>
                <a:lnTo>
                  <a:pt x="16052" y="1778"/>
                </a:lnTo>
                <a:lnTo>
                  <a:pt x="7137" y="7124"/>
                </a:lnTo>
                <a:lnTo>
                  <a:pt x="1778" y="16052"/>
                </a:lnTo>
                <a:lnTo>
                  <a:pt x="0" y="28536"/>
                </a:lnTo>
                <a:lnTo>
                  <a:pt x="0" y="342455"/>
                </a:lnTo>
                <a:lnTo>
                  <a:pt x="1778" y="354939"/>
                </a:lnTo>
                <a:lnTo>
                  <a:pt x="7137" y="363855"/>
                </a:lnTo>
                <a:lnTo>
                  <a:pt x="16052" y="369201"/>
                </a:lnTo>
                <a:lnTo>
                  <a:pt x="28536" y="370992"/>
                </a:lnTo>
                <a:lnTo>
                  <a:pt x="1417370" y="370992"/>
                </a:lnTo>
                <a:lnTo>
                  <a:pt x="1429854" y="369201"/>
                </a:lnTo>
                <a:lnTo>
                  <a:pt x="1438783" y="363855"/>
                </a:lnTo>
                <a:lnTo>
                  <a:pt x="1444129" y="354939"/>
                </a:lnTo>
                <a:lnTo>
                  <a:pt x="1445907" y="342455"/>
                </a:lnTo>
                <a:lnTo>
                  <a:pt x="1445907" y="28536"/>
                </a:lnTo>
                <a:close/>
              </a:path>
              <a:path w="1959610" h="780414">
                <a:moveTo>
                  <a:pt x="1959597" y="437578"/>
                </a:moveTo>
                <a:lnTo>
                  <a:pt x="1957806" y="425094"/>
                </a:lnTo>
                <a:lnTo>
                  <a:pt x="1952459" y="416166"/>
                </a:lnTo>
                <a:lnTo>
                  <a:pt x="1943544" y="410819"/>
                </a:lnTo>
                <a:lnTo>
                  <a:pt x="1931060" y="409041"/>
                </a:lnTo>
                <a:lnTo>
                  <a:pt x="409041" y="409041"/>
                </a:lnTo>
                <a:lnTo>
                  <a:pt x="396557" y="410819"/>
                </a:lnTo>
                <a:lnTo>
                  <a:pt x="387629" y="416166"/>
                </a:lnTo>
                <a:lnTo>
                  <a:pt x="382282" y="425094"/>
                </a:lnTo>
                <a:lnTo>
                  <a:pt x="380504" y="437578"/>
                </a:lnTo>
                <a:lnTo>
                  <a:pt x="380504" y="751497"/>
                </a:lnTo>
                <a:lnTo>
                  <a:pt x="382282" y="763981"/>
                </a:lnTo>
                <a:lnTo>
                  <a:pt x="387629" y="772896"/>
                </a:lnTo>
                <a:lnTo>
                  <a:pt x="396557" y="778243"/>
                </a:lnTo>
                <a:lnTo>
                  <a:pt x="409041" y="780034"/>
                </a:lnTo>
                <a:lnTo>
                  <a:pt x="1931060" y="780034"/>
                </a:lnTo>
                <a:lnTo>
                  <a:pt x="1943544" y="778243"/>
                </a:lnTo>
                <a:lnTo>
                  <a:pt x="1952459" y="772896"/>
                </a:lnTo>
                <a:lnTo>
                  <a:pt x="1957806" y="763981"/>
                </a:lnTo>
                <a:lnTo>
                  <a:pt x="1959597" y="751497"/>
                </a:lnTo>
                <a:lnTo>
                  <a:pt x="1959597" y="437578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727139" y="3799123"/>
            <a:ext cx="1347192" cy="348258"/>
          </a:xfrm>
          <a:custGeom>
            <a:avLst/>
            <a:gdLst/>
            <a:ahLst/>
            <a:cxnLst/>
            <a:rect l="l" t="t" r="r" b="b"/>
            <a:pathLst>
              <a:path w="1437004" h="371475">
                <a:moveTo>
                  <a:pt x="1407864" y="370991"/>
                </a:moveTo>
                <a:lnTo>
                  <a:pt x="28537" y="370991"/>
                </a:lnTo>
                <a:lnTo>
                  <a:pt x="16052" y="369207"/>
                </a:lnTo>
                <a:lnTo>
                  <a:pt x="7134" y="363856"/>
                </a:lnTo>
                <a:lnTo>
                  <a:pt x="1783" y="354938"/>
                </a:lnTo>
                <a:lnTo>
                  <a:pt x="0" y="342453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1407864" y="0"/>
                </a:lnTo>
                <a:lnTo>
                  <a:pt x="1420349" y="1783"/>
                </a:lnTo>
                <a:lnTo>
                  <a:pt x="1429267" y="7134"/>
                </a:lnTo>
                <a:lnTo>
                  <a:pt x="1434618" y="16052"/>
                </a:lnTo>
                <a:lnTo>
                  <a:pt x="1436402" y="28537"/>
                </a:lnTo>
                <a:lnTo>
                  <a:pt x="1436402" y="342453"/>
                </a:lnTo>
                <a:lnTo>
                  <a:pt x="1434618" y="354938"/>
                </a:lnTo>
                <a:lnTo>
                  <a:pt x="1429267" y="363856"/>
                </a:lnTo>
                <a:lnTo>
                  <a:pt x="1420349" y="369207"/>
                </a:lnTo>
                <a:lnTo>
                  <a:pt x="1407864" y="370991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593366" y="4245031"/>
            <a:ext cx="1347192" cy="731639"/>
          </a:xfrm>
          <a:custGeom>
            <a:avLst/>
            <a:gdLst/>
            <a:ahLst/>
            <a:cxnLst/>
            <a:rect l="l" t="t" r="r" b="b"/>
            <a:pathLst>
              <a:path w="1437005" h="780414">
                <a:moveTo>
                  <a:pt x="875157" y="437578"/>
                </a:moveTo>
                <a:lnTo>
                  <a:pt x="873366" y="425094"/>
                </a:lnTo>
                <a:lnTo>
                  <a:pt x="868019" y="416179"/>
                </a:lnTo>
                <a:lnTo>
                  <a:pt x="859104" y="410832"/>
                </a:lnTo>
                <a:lnTo>
                  <a:pt x="846620" y="409041"/>
                </a:lnTo>
                <a:lnTo>
                  <a:pt x="589775" y="409041"/>
                </a:lnTo>
                <a:lnTo>
                  <a:pt x="577291" y="410832"/>
                </a:lnTo>
                <a:lnTo>
                  <a:pt x="568375" y="416179"/>
                </a:lnTo>
                <a:lnTo>
                  <a:pt x="563016" y="425094"/>
                </a:lnTo>
                <a:lnTo>
                  <a:pt x="561238" y="437578"/>
                </a:lnTo>
                <a:lnTo>
                  <a:pt x="561238" y="751497"/>
                </a:lnTo>
                <a:lnTo>
                  <a:pt x="563016" y="763981"/>
                </a:lnTo>
                <a:lnTo>
                  <a:pt x="568375" y="772896"/>
                </a:lnTo>
                <a:lnTo>
                  <a:pt x="577291" y="778256"/>
                </a:lnTo>
                <a:lnTo>
                  <a:pt x="589775" y="780034"/>
                </a:lnTo>
                <a:lnTo>
                  <a:pt x="846620" y="780034"/>
                </a:lnTo>
                <a:lnTo>
                  <a:pt x="859104" y="778256"/>
                </a:lnTo>
                <a:lnTo>
                  <a:pt x="868019" y="772896"/>
                </a:lnTo>
                <a:lnTo>
                  <a:pt x="873366" y="763981"/>
                </a:lnTo>
                <a:lnTo>
                  <a:pt x="875157" y="751497"/>
                </a:lnTo>
                <a:lnTo>
                  <a:pt x="875157" y="437578"/>
                </a:lnTo>
                <a:close/>
              </a:path>
              <a:path w="1437005" h="780414">
                <a:moveTo>
                  <a:pt x="1436395" y="28536"/>
                </a:moveTo>
                <a:lnTo>
                  <a:pt x="1434617" y="16052"/>
                </a:lnTo>
                <a:lnTo>
                  <a:pt x="1429258" y="7137"/>
                </a:lnTo>
                <a:lnTo>
                  <a:pt x="1420342" y="1790"/>
                </a:lnTo>
                <a:lnTo>
                  <a:pt x="1407858" y="0"/>
                </a:lnTo>
                <a:lnTo>
                  <a:pt x="28536" y="0"/>
                </a:lnTo>
                <a:lnTo>
                  <a:pt x="16052" y="1790"/>
                </a:lnTo>
                <a:lnTo>
                  <a:pt x="7124" y="7137"/>
                </a:lnTo>
                <a:lnTo>
                  <a:pt x="1778" y="16052"/>
                </a:lnTo>
                <a:lnTo>
                  <a:pt x="0" y="28536"/>
                </a:lnTo>
                <a:lnTo>
                  <a:pt x="0" y="342455"/>
                </a:lnTo>
                <a:lnTo>
                  <a:pt x="1778" y="354939"/>
                </a:lnTo>
                <a:lnTo>
                  <a:pt x="7124" y="363855"/>
                </a:lnTo>
                <a:lnTo>
                  <a:pt x="16052" y="369214"/>
                </a:lnTo>
                <a:lnTo>
                  <a:pt x="28536" y="370992"/>
                </a:lnTo>
                <a:lnTo>
                  <a:pt x="1407858" y="370992"/>
                </a:lnTo>
                <a:lnTo>
                  <a:pt x="1420342" y="369214"/>
                </a:lnTo>
                <a:lnTo>
                  <a:pt x="1429258" y="363855"/>
                </a:lnTo>
                <a:lnTo>
                  <a:pt x="1434617" y="354939"/>
                </a:lnTo>
                <a:lnTo>
                  <a:pt x="1436395" y="342455"/>
                </a:lnTo>
                <a:lnTo>
                  <a:pt x="1436395" y="28536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297712" y="776161"/>
            <a:ext cx="8846287" cy="5868153"/>
          </a:xfrm>
          <a:prstGeom prst="rect">
            <a:avLst/>
          </a:prstGeom>
        </p:spPr>
        <p:txBody>
          <a:bodyPr vert="horz" wrap="square" lIns="0" tIns="11311" rIns="0" bIns="0" rtlCol="0">
            <a:spAutoFit/>
          </a:bodyPr>
          <a:lstStyle/>
          <a:p>
            <a:pPr marL="11906">
              <a:spcBef>
                <a:spcPts val="89"/>
              </a:spcBef>
            </a:pP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Ce langage de balisage fonctionne de manière simple</a:t>
            </a:r>
            <a:endParaRPr sz="3200" dirty="0">
              <a:latin typeface="+mn-lt"/>
              <a:cs typeface="Comic Sans MS"/>
            </a:endParaRPr>
          </a:p>
          <a:p>
            <a:pPr>
              <a:spcBef>
                <a:spcPts val="56"/>
              </a:spcBef>
            </a:pPr>
            <a:endParaRPr sz="2000" dirty="0">
              <a:latin typeface="+mn-lt"/>
              <a:cs typeface="Comic Sans MS"/>
            </a:endParaRPr>
          </a:p>
          <a:p>
            <a:pPr marL="692348">
              <a:spcBef>
                <a:spcPts val="5"/>
              </a:spcBef>
            </a:pPr>
            <a:r>
              <a:rPr sz="2000" dirty="0">
                <a:solidFill>
                  <a:srgbClr val="000080"/>
                </a:solidFill>
                <a:latin typeface="+mn-lt"/>
                <a:cs typeface="Courier New"/>
              </a:rPr>
              <a:t>&lt;élément </a:t>
            </a:r>
            <a:r>
              <a:rPr sz="2000" dirty="0">
                <a:solidFill>
                  <a:srgbClr val="008080"/>
                </a:solidFill>
                <a:latin typeface="+mn-lt"/>
                <a:cs typeface="Courier New"/>
              </a:rPr>
              <a:t>attribut</a:t>
            </a:r>
            <a:r>
              <a:rPr sz="2000" dirty="0">
                <a:solidFill>
                  <a:srgbClr val="000080"/>
                </a:solidFill>
                <a:latin typeface="+mn-lt"/>
                <a:cs typeface="Courier New"/>
              </a:rPr>
              <a:t>=</a:t>
            </a:r>
            <a:r>
              <a:rPr sz="2000" dirty="0">
                <a:solidFill>
                  <a:srgbClr val="DD1144"/>
                </a:solidFill>
                <a:latin typeface="+mn-lt"/>
                <a:cs typeface="Courier New"/>
              </a:rPr>
              <a:t>"valeur"</a:t>
            </a:r>
            <a:r>
              <a:rPr sz="2000" dirty="0">
                <a:solidFill>
                  <a:srgbClr val="000080"/>
                </a:solidFill>
                <a:latin typeface="+mn-lt"/>
                <a:cs typeface="Courier New"/>
              </a:rPr>
              <a:t>&gt;</a:t>
            </a:r>
            <a:r>
              <a:rPr sz="2000" dirty="0">
                <a:solidFill>
                  <a:srgbClr val="23292D"/>
                </a:solidFill>
                <a:latin typeface="+mn-lt"/>
                <a:cs typeface="Courier New"/>
              </a:rPr>
              <a:t>donnée</a:t>
            </a:r>
            <a:r>
              <a:rPr sz="2000" dirty="0">
                <a:solidFill>
                  <a:srgbClr val="000080"/>
                </a:solidFill>
                <a:latin typeface="+mn-lt"/>
                <a:cs typeface="Courier New"/>
              </a:rPr>
              <a:t>&lt;/élément&gt;</a:t>
            </a:r>
            <a:endParaRPr sz="2000" dirty="0">
              <a:latin typeface="+mn-lt"/>
              <a:cs typeface="Courier New"/>
            </a:endParaRPr>
          </a:p>
          <a:p>
            <a:pPr>
              <a:spcBef>
                <a:spcPts val="23"/>
              </a:spcBef>
            </a:pPr>
            <a:endParaRPr sz="2400" dirty="0">
              <a:latin typeface="+mn-lt"/>
              <a:cs typeface="Courier New"/>
            </a:endParaRPr>
          </a:p>
          <a:p>
            <a:pPr marL="528638" indent="-236933">
              <a:buFont typeface="Cambria"/>
              <a:buAutoNum type="arabicPeriod"/>
              <a:tabLst>
                <a:tab pos="529233" algn="l"/>
              </a:tabLst>
            </a:pP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Un </a:t>
            </a:r>
            <a:r>
              <a:rPr sz="2000" dirty="0">
                <a:solidFill>
                  <a:srgbClr val="23292D"/>
                </a:solidFill>
                <a:latin typeface="+mn-lt"/>
                <a:cs typeface="Courier New"/>
              </a:rPr>
              <a:t>&lt;élément&gt; 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est entre chevrons</a:t>
            </a:r>
            <a:endParaRPr sz="3200" dirty="0">
              <a:latin typeface="+mn-lt"/>
              <a:cs typeface="Comic Sans MS"/>
            </a:endParaRPr>
          </a:p>
          <a:p>
            <a:pPr marL="528638" indent="-263723">
              <a:spcBef>
                <a:spcPts val="586"/>
              </a:spcBef>
              <a:buFont typeface="Cambria"/>
              <a:buAutoNum type="arabicPeriod"/>
              <a:tabLst>
                <a:tab pos="529233" algn="l"/>
              </a:tabLst>
            </a:pP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Une </a:t>
            </a:r>
            <a:r>
              <a:rPr sz="2000" dirty="0">
                <a:solidFill>
                  <a:srgbClr val="23292D"/>
                </a:solidFill>
                <a:latin typeface="+mn-lt"/>
                <a:cs typeface="Courier New"/>
              </a:rPr>
              <a:t>&lt;balise&gt; 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doit être fermé </a:t>
            </a:r>
            <a:r>
              <a:rPr sz="2000" dirty="0">
                <a:solidFill>
                  <a:srgbClr val="23292D"/>
                </a:solidFill>
                <a:latin typeface="+mn-lt"/>
                <a:cs typeface="Courier New"/>
              </a:rPr>
              <a:t>&lt;/balise&gt;</a:t>
            </a:r>
            <a:endParaRPr sz="2000" dirty="0">
              <a:latin typeface="+mn-lt"/>
              <a:cs typeface="Courier New"/>
            </a:endParaRPr>
          </a:p>
          <a:p>
            <a:pPr marL="528638" indent="-272653">
              <a:spcBef>
                <a:spcPts val="586"/>
              </a:spcBef>
              <a:buFont typeface="Cambria"/>
              <a:buAutoNum type="arabicPeriod"/>
              <a:tabLst>
                <a:tab pos="529233" algn="l"/>
              </a:tabLst>
            </a:pP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Une </a:t>
            </a:r>
            <a:r>
              <a:rPr sz="2000" dirty="0">
                <a:solidFill>
                  <a:srgbClr val="23292D"/>
                </a:solidFill>
                <a:latin typeface="+mn-lt"/>
                <a:cs typeface="Courier New"/>
              </a:rPr>
              <a:t>&lt;balise1&gt; 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ne doit </a:t>
            </a:r>
            <a:r>
              <a:rPr sz="2000" dirty="0">
                <a:solidFill>
                  <a:srgbClr val="23292D"/>
                </a:solidFill>
                <a:latin typeface="+mn-lt"/>
                <a:cs typeface="Courier New"/>
              </a:rPr>
              <a:t>&lt;balise2&gt; 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pas être croisée</a:t>
            </a:r>
            <a:endParaRPr sz="3200" dirty="0">
              <a:latin typeface="+mn-lt"/>
              <a:cs typeface="Comic Sans MS"/>
            </a:endParaRPr>
          </a:p>
          <a:p>
            <a:pPr marL="609005">
              <a:spcBef>
                <a:spcPts val="94"/>
              </a:spcBef>
            </a:pPr>
            <a:r>
              <a:rPr sz="2000" dirty="0">
                <a:solidFill>
                  <a:srgbClr val="23292D"/>
                </a:solidFill>
                <a:latin typeface="+mn-lt"/>
                <a:cs typeface="Courier New"/>
              </a:rPr>
              <a:t>&lt;/balise1&gt; 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avec un autre </a:t>
            </a:r>
            <a:r>
              <a:rPr sz="2000" dirty="0">
                <a:solidFill>
                  <a:srgbClr val="23292D"/>
                </a:solidFill>
                <a:latin typeface="+mn-lt"/>
                <a:cs typeface="Courier New"/>
              </a:rPr>
              <a:t>&lt;/balise2&gt;</a:t>
            </a:r>
            <a:endParaRPr sz="2000" dirty="0">
              <a:latin typeface="+mn-lt"/>
              <a:cs typeface="Courier New"/>
            </a:endParaRPr>
          </a:p>
          <a:p>
            <a:pPr marL="528638" indent="-272653">
              <a:spcBef>
                <a:spcPts val="656"/>
              </a:spcBef>
              <a:buFont typeface="Cambria"/>
              <a:buAutoNum type="arabicPeriod" startAt="4"/>
              <a:tabLst>
                <a:tab pos="529233" algn="l"/>
              </a:tabLst>
            </a:pP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Une </a:t>
            </a:r>
            <a:r>
              <a:rPr sz="2000" dirty="0">
                <a:solidFill>
                  <a:srgbClr val="23292D"/>
                </a:solidFill>
                <a:latin typeface="+mn-lt"/>
                <a:cs typeface="Courier New"/>
              </a:rPr>
              <a:t>&lt;balise/&gt; 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peut être auto</a:t>
            </a:r>
            <a:r>
              <a:rPr sz="3200" dirty="0">
                <a:solidFill>
                  <a:srgbClr val="23292D"/>
                </a:solidFill>
                <a:latin typeface="+mn-lt"/>
                <a:cs typeface="Cambria"/>
              </a:rPr>
              <a:t>‑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fermante</a:t>
            </a:r>
            <a:endParaRPr sz="3200" dirty="0">
              <a:latin typeface="+mn-lt"/>
              <a:cs typeface="Comic Sans MS"/>
            </a:endParaRPr>
          </a:p>
          <a:p>
            <a:pPr marL="528638" marR="892969" indent="-272058">
              <a:lnSpc>
                <a:spcPct val="103200"/>
              </a:lnSpc>
              <a:spcBef>
                <a:spcPts val="492"/>
              </a:spcBef>
              <a:buFont typeface="Cambria"/>
              <a:buAutoNum type="arabicPeriod" startAt="4"/>
              <a:tabLst>
                <a:tab pos="529233" algn="l"/>
              </a:tabLst>
            </a:pP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Un </a:t>
            </a:r>
            <a:r>
              <a:rPr sz="2000" dirty="0">
                <a:solidFill>
                  <a:srgbClr val="23292D"/>
                </a:solidFill>
                <a:latin typeface="+mn-lt"/>
                <a:cs typeface="Courier New"/>
              </a:rPr>
              <a:t>&lt;élément&gt; 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peut porter un </a:t>
            </a:r>
            <a:r>
              <a:rPr sz="3200" dirty="0">
                <a:solidFill>
                  <a:srgbClr val="23292D"/>
                </a:solidFill>
                <a:latin typeface="+mn-lt"/>
                <a:cs typeface="Cambria"/>
              </a:rPr>
              <a:t>@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attribut </a:t>
            </a:r>
            <a:r>
              <a:rPr sz="3200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noté  avec un </a:t>
            </a:r>
            <a:r>
              <a:rPr sz="2000" dirty="0">
                <a:solidFill>
                  <a:srgbClr val="23292D"/>
                </a:solidFill>
                <a:latin typeface="+mn-lt"/>
                <a:cs typeface="Courier New"/>
              </a:rPr>
              <a:t>@ </a:t>
            </a:r>
            <a:r>
              <a:rPr sz="3200" dirty="0">
                <a:solidFill>
                  <a:srgbClr val="23292D"/>
                </a:solidFill>
                <a:latin typeface="+mn-lt"/>
                <a:cs typeface="Cambria"/>
              </a:rPr>
              <a:t>)</a:t>
            </a:r>
            <a:endParaRPr sz="3200" dirty="0">
              <a:latin typeface="+mn-lt"/>
              <a:cs typeface="Cambria"/>
            </a:endParaRPr>
          </a:p>
          <a:p>
            <a:pPr marL="528638" indent="-272653">
              <a:spcBef>
                <a:spcPts val="586"/>
              </a:spcBef>
              <a:buFont typeface="Cambria"/>
              <a:buAutoNum type="arabicPeriod" startAt="4"/>
              <a:tabLst>
                <a:tab pos="529233" algn="l"/>
              </a:tabLst>
            </a:pP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L</a:t>
            </a:r>
            <a:r>
              <a:rPr sz="3200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3200" dirty="0">
                <a:solidFill>
                  <a:srgbClr val="23292D"/>
                </a:solidFill>
                <a:latin typeface="+mn-lt"/>
                <a:cs typeface="Cambria"/>
              </a:rPr>
              <a:t>@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attribut a une </a:t>
            </a:r>
            <a:r>
              <a:rPr sz="3200" dirty="0">
                <a:solidFill>
                  <a:srgbClr val="23292D"/>
                </a:solidFill>
                <a:latin typeface="+mn-lt"/>
                <a:cs typeface="Calibri"/>
              </a:rPr>
              <a:t>"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valeur</a:t>
            </a:r>
            <a:r>
              <a:rPr sz="3200" dirty="0">
                <a:solidFill>
                  <a:srgbClr val="23292D"/>
                </a:solidFill>
                <a:latin typeface="+mn-lt"/>
                <a:cs typeface="Calibri"/>
              </a:rPr>
              <a:t>" </a:t>
            </a:r>
            <a:r>
              <a:rPr sz="3200" dirty="0">
                <a:solidFill>
                  <a:srgbClr val="23292D"/>
                </a:solidFill>
                <a:latin typeface="+mn-lt"/>
                <a:cs typeface="Cambria"/>
              </a:rPr>
              <a:t>(</a:t>
            </a:r>
            <a:r>
              <a:rPr sz="3200" dirty="0">
                <a:solidFill>
                  <a:srgbClr val="23292D"/>
                </a:solidFill>
                <a:latin typeface="+mn-lt"/>
                <a:cs typeface="Comic Sans MS"/>
              </a:rPr>
              <a:t>entre guillemets</a:t>
            </a:r>
            <a:r>
              <a:rPr sz="3200" dirty="0">
                <a:solidFill>
                  <a:srgbClr val="23292D"/>
                </a:solidFill>
                <a:latin typeface="+mn-lt"/>
                <a:cs typeface="Cambria"/>
              </a:rPr>
              <a:t>)</a:t>
            </a:r>
            <a:endParaRPr sz="3200" dirty="0">
              <a:latin typeface="+mn-lt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501095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1342" y="125206"/>
            <a:ext cx="6855002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380" dirty="0"/>
              <a:t>D</a:t>
            </a:r>
            <a:r>
              <a:rPr spc="-141" dirty="0"/>
              <a:t>u</a:t>
            </a:r>
            <a:r>
              <a:rPr spc="-352" dirty="0"/>
              <a:t> </a:t>
            </a:r>
            <a:r>
              <a:rPr spc="-511" dirty="0"/>
              <a:t>t</a:t>
            </a:r>
            <a:r>
              <a:rPr spc="-258" dirty="0"/>
              <a:t>e</a:t>
            </a:r>
            <a:r>
              <a:rPr spc="-445" dirty="0"/>
              <a:t>x</a:t>
            </a:r>
            <a:r>
              <a:rPr spc="-511" dirty="0"/>
              <a:t>t</a:t>
            </a:r>
            <a:r>
              <a:rPr spc="-258" dirty="0"/>
              <a:t>e</a:t>
            </a:r>
            <a:r>
              <a:rPr spc="-352" dirty="0"/>
              <a:t> </a:t>
            </a:r>
            <a:r>
              <a:rPr spc="-183" dirty="0"/>
              <a:t>à</a:t>
            </a:r>
            <a:r>
              <a:rPr spc="-352" dirty="0"/>
              <a:t> </a:t>
            </a:r>
            <a:r>
              <a:rPr spc="-220" dirty="0"/>
              <a:t>l</a:t>
            </a:r>
            <a:r>
              <a:rPr spc="-183" dirty="0"/>
              <a:t>a</a:t>
            </a:r>
            <a:r>
              <a:rPr spc="-352" dirty="0"/>
              <a:t> </a:t>
            </a:r>
            <a:r>
              <a:rPr spc="-286" dirty="0"/>
              <a:t>b</a:t>
            </a:r>
            <a:r>
              <a:rPr spc="-183" dirty="0"/>
              <a:t>a</a:t>
            </a:r>
            <a:r>
              <a:rPr spc="-188" dirty="0"/>
              <a:t>s</a:t>
            </a:r>
            <a:r>
              <a:rPr spc="-258" dirty="0"/>
              <a:t>e</a:t>
            </a:r>
            <a:r>
              <a:rPr spc="-352" dirty="0"/>
              <a:t> </a:t>
            </a:r>
            <a:r>
              <a:rPr spc="-272" dirty="0"/>
              <a:t>d</a:t>
            </a:r>
            <a:r>
              <a:rPr spc="-258" dirty="0"/>
              <a:t>e</a:t>
            </a:r>
            <a:r>
              <a:rPr spc="-352" dirty="0"/>
              <a:t> </a:t>
            </a:r>
            <a:r>
              <a:rPr spc="-272" dirty="0"/>
              <a:t>d</a:t>
            </a:r>
            <a:r>
              <a:rPr spc="-159" dirty="0"/>
              <a:t>o</a:t>
            </a:r>
            <a:r>
              <a:rPr spc="-150" dirty="0"/>
              <a:t>nn</a:t>
            </a:r>
            <a:r>
              <a:rPr spc="-258" dirty="0"/>
              <a:t>ée</a:t>
            </a:r>
            <a:r>
              <a:rPr spc="-188" dirty="0"/>
              <a:t>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94114" y="1000875"/>
            <a:ext cx="7918258" cy="2377420"/>
          </a:xfrm>
          <a:prstGeom prst="rect">
            <a:avLst/>
          </a:prstGeom>
        </p:spPr>
        <p:txBody>
          <a:bodyPr vert="horz" wrap="square" lIns="0" tIns="13691" rIns="0" bIns="0" rtlCol="0">
            <a:spAutoFit/>
          </a:bodyPr>
          <a:lstStyle/>
          <a:p>
            <a:pPr marL="274439" marR="4763" indent="-236339" algn="just">
              <a:lnSpc>
                <a:spcPts val="3019"/>
              </a:lnSpc>
              <a:spcBef>
                <a:spcPts val="107"/>
              </a:spcBef>
              <a:buFont typeface="Cambria"/>
              <a:buAutoNum type="arabicPeriod"/>
              <a:tabLst>
                <a:tab pos="275034" algn="l"/>
              </a:tabLst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Une donnée est enfermée entre deux balises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Pour nous il 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’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agit de  parties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de chapitres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de paragraphes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de phrases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de mots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de  caractères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...</a:t>
            </a:r>
            <a:endParaRPr sz="2438" dirty="0">
              <a:latin typeface="+mn-lt"/>
              <a:cs typeface="Calibri"/>
            </a:endParaRPr>
          </a:p>
          <a:p>
            <a:pPr marL="274439" marR="8334" indent="-263128" algn="just">
              <a:lnSpc>
                <a:spcPct val="103200"/>
              </a:lnSpc>
              <a:spcBef>
                <a:spcPts val="450"/>
              </a:spcBef>
              <a:buFont typeface="Cambria"/>
              <a:buAutoNum type="arabicPeriod"/>
              <a:tabLst>
                <a:tab pos="275034" algn="l"/>
              </a:tabLst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Les données sont 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"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emboîtées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"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les unes dans les autres 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: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un  document contient des paragraphes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qui contiennent des phrases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, 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qui contiennent des mots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...</a:t>
            </a:r>
            <a:endParaRPr sz="2438" dirty="0">
              <a:latin typeface="+mn-lt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64841" y="3564833"/>
            <a:ext cx="2358796" cy="235446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939362" y="6211336"/>
            <a:ext cx="6609754" cy="386589"/>
          </a:xfrm>
          <a:prstGeom prst="rect">
            <a:avLst/>
          </a:prstGeom>
        </p:spPr>
        <p:txBody>
          <a:bodyPr vert="horz" wrap="square" lIns="0" tIns="11311" rIns="0" bIns="0" rtlCol="0">
            <a:spAutoFit/>
          </a:bodyPr>
          <a:lstStyle/>
          <a:p>
            <a:pPr marL="11906">
              <a:spcBef>
                <a:spcPts val="89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3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 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On transforme ainsi le texte en base de données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.</a:t>
            </a:r>
            <a:endParaRPr sz="2438" dirty="0">
              <a:latin typeface="+mn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35277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10480" y="1266365"/>
            <a:ext cx="62508" cy="1917502"/>
          </a:xfrm>
          <a:custGeom>
            <a:avLst/>
            <a:gdLst/>
            <a:ahLst/>
            <a:cxnLst/>
            <a:rect l="l" t="t" r="r" b="b"/>
            <a:pathLst>
              <a:path w="66675" h="2045335">
                <a:moveTo>
                  <a:pt x="66588" y="2045208"/>
                </a:moveTo>
                <a:lnTo>
                  <a:pt x="0" y="2045208"/>
                </a:lnTo>
                <a:lnTo>
                  <a:pt x="0" y="0"/>
                </a:lnTo>
                <a:lnTo>
                  <a:pt x="66588" y="0"/>
                </a:lnTo>
                <a:lnTo>
                  <a:pt x="66588" y="2045208"/>
                </a:lnTo>
                <a:close/>
              </a:path>
            </a:pathLst>
          </a:custGeom>
          <a:solidFill>
            <a:srgbClr val="DFE1E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416048" y="204716"/>
            <a:ext cx="6551539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dirty="0"/>
              <a:t>Une structure arborescente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75138" y="458189"/>
            <a:ext cx="8433764" cy="3147401"/>
          </a:xfrm>
          <a:prstGeom prst="rect">
            <a:avLst/>
          </a:prstGeom>
        </p:spPr>
        <p:txBody>
          <a:bodyPr vert="horz" wrap="square" lIns="0" tIns="166688" rIns="0" bIns="0" rtlCol="0">
            <a:spAutoFit/>
          </a:bodyPr>
          <a:lstStyle/>
          <a:p>
            <a:pPr marL="11906" algn="just">
              <a:spcBef>
                <a:spcPts val="1313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Exemple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:</a:t>
            </a:r>
            <a:endParaRPr sz="2438" dirty="0">
              <a:latin typeface="+mn-lt"/>
              <a:cs typeface="Calibri"/>
            </a:endParaRPr>
          </a:p>
          <a:p>
            <a:pPr marL="335161" marR="4763" algn="just">
              <a:lnSpc>
                <a:spcPct val="103200"/>
              </a:lnSpc>
              <a:spcBef>
                <a:spcPts val="1125"/>
              </a:spcBef>
            </a:pP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On emploie a priori les italiques pour les termes empruntés à  d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’</a:t>
            </a: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autres langues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. </a:t>
            </a: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On emploie les petites capitales pour les noms  propres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, </a:t>
            </a: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comme Léopold Delisle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. </a:t>
            </a: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On emploie en revanche  généralement le gras pour des raisons coupables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.</a:t>
            </a:r>
            <a:endParaRPr sz="2438" dirty="0">
              <a:latin typeface="+mn-lt"/>
              <a:cs typeface="Calibri"/>
            </a:endParaRPr>
          </a:p>
          <a:p>
            <a:pPr marL="335161" algn="just">
              <a:spcBef>
                <a:spcPts val="94"/>
              </a:spcBef>
            </a:pPr>
            <a:r>
              <a:rPr sz="2438" dirty="0">
                <a:solidFill>
                  <a:srgbClr val="6A737C"/>
                </a:solidFill>
                <a:latin typeface="+mn-lt"/>
                <a:cs typeface="Comic Sans MS"/>
              </a:rPr>
              <a:t>On retourne à la ligne pour un nouveau paragraphe</a:t>
            </a:r>
            <a:r>
              <a:rPr sz="2438" dirty="0">
                <a:solidFill>
                  <a:srgbClr val="6A737C"/>
                </a:solidFill>
                <a:latin typeface="+mn-lt"/>
                <a:cs typeface="Calibri"/>
              </a:rPr>
              <a:t>.</a:t>
            </a:r>
            <a:endParaRPr sz="2438" dirty="0">
              <a:latin typeface="+mn-lt"/>
              <a:cs typeface="Calibri"/>
            </a:endParaRPr>
          </a:p>
          <a:p>
            <a:pPr marL="11906" algn="just">
              <a:spcBef>
                <a:spcPts val="1219"/>
              </a:spcBef>
            </a:pP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Structure sous</a:t>
            </a:r>
            <a:r>
              <a:rPr sz="2438" dirty="0">
                <a:solidFill>
                  <a:srgbClr val="23292D"/>
                </a:solidFill>
                <a:latin typeface="+mn-lt"/>
                <a:cs typeface="Cambria"/>
              </a:rPr>
              <a:t>‑</a:t>
            </a:r>
            <a:r>
              <a:rPr sz="2438" dirty="0">
                <a:solidFill>
                  <a:srgbClr val="23292D"/>
                </a:solidFill>
                <a:latin typeface="+mn-lt"/>
                <a:cs typeface="Comic Sans MS"/>
              </a:rPr>
              <a:t>jacente</a:t>
            </a:r>
            <a:r>
              <a:rPr sz="2438" dirty="0">
                <a:solidFill>
                  <a:srgbClr val="23292D"/>
                </a:solidFill>
                <a:latin typeface="+mn-lt"/>
                <a:cs typeface="Calibri"/>
              </a:rPr>
              <a:t>:</a:t>
            </a:r>
            <a:endParaRPr sz="2438" dirty="0">
              <a:latin typeface="+mn-lt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447337" y="4083135"/>
            <a:ext cx="5361565" cy="265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763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10480" y="651019"/>
            <a:ext cx="7732514" cy="6046589"/>
            <a:chOff x="751495" y="694420"/>
            <a:chExt cx="8248015" cy="6449695"/>
          </a:xfrm>
        </p:grpSpPr>
        <p:sp>
          <p:nvSpPr>
            <p:cNvPr id="3" name="object 3"/>
            <p:cNvSpPr/>
            <p:nvPr/>
          </p:nvSpPr>
          <p:spPr>
            <a:xfrm>
              <a:off x="756251" y="699176"/>
              <a:ext cx="8238490" cy="6440170"/>
            </a:xfrm>
            <a:custGeom>
              <a:avLst/>
              <a:gdLst/>
              <a:ahLst/>
              <a:cxnLst/>
              <a:rect l="l" t="t" r="r" b="b"/>
              <a:pathLst>
                <a:path w="8238490" h="6440170">
                  <a:moveTo>
                    <a:pt x="8214128" y="6440028"/>
                  </a:moveTo>
                  <a:lnTo>
                    <a:pt x="23781" y="6440028"/>
                  </a:lnTo>
                  <a:lnTo>
                    <a:pt x="13377" y="6438542"/>
                  </a:lnTo>
                  <a:lnTo>
                    <a:pt x="5945" y="6434082"/>
                  </a:lnTo>
                  <a:lnTo>
                    <a:pt x="1486" y="6426650"/>
                  </a:lnTo>
                  <a:lnTo>
                    <a:pt x="0" y="6416247"/>
                  </a:lnTo>
                  <a:lnTo>
                    <a:pt x="0" y="23781"/>
                  </a:lnTo>
                  <a:lnTo>
                    <a:pt x="1486" y="13377"/>
                  </a:lnTo>
                  <a:lnTo>
                    <a:pt x="5945" y="5945"/>
                  </a:lnTo>
                  <a:lnTo>
                    <a:pt x="13377" y="1486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6"/>
                  </a:lnTo>
                  <a:lnTo>
                    <a:pt x="8231964" y="5945"/>
                  </a:lnTo>
                  <a:lnTo>
                    <a:pt x="8236423" y="13377"/>
                  </a:lnTo>
                  <a:lnTo>
                    <a:pt x="8237909" y="23781"/>
                  </a:lnTo>
                  <a:lnTo>
                    <a:pt x="8237909" y="6416247"/>
                  </a:lnTo>
                  <a:lnTo>
                    <a:pt x="8236423" y="6426650"/>
                  </a:lnTo>
                  <a:lnTo>
                    <a:pt x="8231964" y="6434082"/>
                  </a:lnTo>
                  <a:lnTo>
                    <a:pt x="8224532" y="6438542"/>
                  </a:lnTo>
                  <a:lnTo>
                    <a:pt x="8214128" y="6440028"/>
                  </a:lnTo>
                  <a:close/>
                </a:path>
              </a:pathLst>
            </a:custGeom>
            <a:solidFill>
              <a:srgbClr val="F6F8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756251" y="699176"/>
              <a:ext cx="8238490" cy="6440170"/>
            </a:xfrm>
            <a:custGeom>
              <a:avLst/>
              <a:gdLst/>
              <a:ahLst/>
              <a:cxnLst/>
              <a:rect l="l" t="t" r="r" b="b"/>
              <a:pathLst>
                <a:path w="8238490" h="6440170">
                  <a:moveTo>
                    <a:pt x="0" y="6416247"/>
                  </a:moveTo>
                  <a:lnTo>
                    <a:pt x="0" y="23781"/>
                  </a:lnTo>
                  <a:lnTo>
                    <a:pt x="1486" y="13377"/>
                  </a:lnTo>
                  <a:lnTo>
                    <a:pt x="5945" y="5945"/>
                  </a:lnTo>
                  <a:lnTo>
                    <a:pt x="13377" y="1486"/>
                  </a:lnTo>
                  <a:lnTo>
                    <a:pt x="23781" y="0"/>
                  </a:lnTo>
                  <a:lnTo>
                    <a:pt x="8214128" y="0"/>
                  </a:lnTo>
                  <a:lnTo>
                    <a:pt x="8224532" y="1486"/>
                  </a:lnTo>
                  <a:lnTo>
                    <a:pt x="8231964" y="5945"/>
                  </a:lnTo>
                  <a:lnTo>
                    <a:pt x="8236423" y="13377"/>
                  </a:lnTo>
                  <a:lnTo>
                    <a:pt x="8237909" y="23781"/>
                  </a:lnTo>
                  <a:lnTo>
                    <a:pt x="8237909" y="6416247"/>
                  </a:lnTo>
                  <a:lnTo>
                    <a:pt x="8236423" y="6426650"/>
                  </a:lnTo>
                  <a:lnTo>
                    <a:pt x="8231964" y="6434082"/>
                  </a:lnTo>
                  <a:lnTo>
                    <a:pt x="8224532" y="6438542"/>
                  </a:lnTo>
                  <a:lnTo>
                    <a:pt x="8214128" y="6440028"/>
                  </a:lnTo>
                  <a:lnTo>
                    <a:pt x="23781" y="6440028"/>
                  </a:lnTo>
                  <a:lnTo>
                    <a:pt x="13377" y="6438542"/>
                  </a:lnTo>
                  <a:lnTo>
                    <a:pt x="5945" y="6434082"/>
                  </a:lnTo>
                  <a:lnTo>
                    <a:pt x="1486" y="6426650"/>
                  </a:lnTo>
                  <a:lnTo>
                    <a:pt x="0" y="6416247"/>
                  </a:lnTo>
                  <a:close/>
                </a:path>
              </a:pathLst>
            </a:custGeom>
            <a:ln w="9512">
              <a:solidFill>
                <a:srgbClr val="99999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428081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441" dirty="0"/>
              <a:t>X</a:t>
            </a:r>
            <a:r>
              <a:rPr spc="-454" dirty="0"/>
              <a:t>M</a:t>
            </a:r>
            <a:r>
              <a:rPr spc="-272" dirty="0"/>
              <a:t>L</a:t>
            </a:r>
            <a:r>
              <a:rPr spc="-352" dirty="0"/>
              <a:t> </a:t>
            </a:r>
            <a:r>
              <a:rPr spc="-191" dirty="0"/>
              <a:t>c</a:t>
            </a:r>
            <a:r>
              <a:rPr spc="-159" dirty="0"/>
              <a:t>o</a:t>
            </a:r>
            <a:r>
              <a:rPr spc="-191" dirty="0"/>
              <a:t>mm</a:t>
            </a:r>
            <a:r>
              <a:rPr spc="-258" dirty="0"/>
              <a:t>e</a:t>
            </a:r>
            <a:r>
              <a:rPr spc="-352" dirty="0"/>
              <a:t> </a:t>
            </a:r>
            <a:r>
              <a:rPr spc="-220" dirty="0"/>
              <a:t>l</a:t>
            </a:r>
            <a:r>
              <a:rPr spc="-183" dirty="0"/>
              <a:t>a</a:t>
            </a:r>
            <a:r>
              <a:rPr spc="-150" dirty="0"/>
              <a:t>n</a:t>
            </a:r>
            <a:r>
              <a:rPr spc="-127" dirty="0"/>
              <a:t>g</a:t>
            </a:r>
            <a:r>
              <a:rPr spc="-183" dirty="0"/>
              <a:t>a</a:t>
            </a:r>
            <a:r>
              <a:rPr spc="-127" dirty="0"/>
              <a:t>g</a:t>
            </a:r>
            <a:r>
              <a:rPr spc="-258" dirty="0"/>
              <a:t>e</a:t>
            </a:r>
            <a:r>
              <a:rPr spc="-352" dirty="0"/>
              <a:t> </a:t>
            </a:r>
            <a:r>
              <a:rPr spc="-188" dirty="0"/>
              <a:t>s</a:t>
            </a:r>
            <a:r>
              <a:rPr spc="-511" dirty="0"/>
              <a:t>t</a:t>
            </a:r>
            <a:r>
              <a:rPr spc="-516" dirty="0"/>
              <a:t>r</a:t>
            </a:r>
            <a:r>
              <a:rPr spc="-141" dirty="0"/>
              <a:t>u</a:t>
            </a:r>
            <a:r>
              <a:rPr spc="-191" dirty="0"/>
              <a:t>c</a:t>
            </a:r>
            <a:r>
              <a:rPr spc="-511" dirty="0"/>
              <a:t>t</a:t>
            </a:r>
            <a:r>
              <a:rPr spc="-141" dirty="0"/>
              <a:t>u</a:t>
            </a:r>
            <a:r>
              <a:rPr spc="-516" dirty="0"/>
              <a:t>r</a:t>
            </a:r>
            <a:r>
              <a:rPr spc="-258" dirty="0"/>
              <a:t>é</a:t>
            </a:r>
            <a:r>
              <a:rPr spc="-352" dirty="0"/>
              <a:t> </a:t>
            </a:r>
            <a:r>
              <a:rPr spc="-173" dirty="0"/>
              <a:t>(</a:t>
            </a:r>
            <a:r>
              <a:rPr spc="-136" dirty="0"/>
              <a:t>p</a:t>
            </a:r>
            <a:r>
              <a:rPr spc="-183" dirty="0"/>
              <a:t>a</a:t>
            </a:r>
            <a:r>
              <a:rPr spc="-516" dirty="0"/>
              <a:t>r</a:t>
            </a:r>
            <a:r>
              <a:rPr spc="-352" dirty="0"/>
              <a:t> </a:t>
            </a:r>
            <a:r>
              <a:rPr spc="-272" dirty="0"/>
              <a:t>d</a:t>
            </a:r>
            <a:r>
              <a:rPr spc="-258" dirty="0"/>
              <a:t>e</a:t>
            </a:r>
            <a:r>
              <a:rPr spc="-188" dirty="0"/>
              <a:t>s</a:t>
            </a:r>
            <a:r>
              <a:rPr spc="-352" dirty="0"/>
              <a:t> </a:t>
            </a:r>
            <a:r>
              <a:rPr spc="-286" dirty="0"/>
              <a:t>b</a:t>
            </a:r>
            <a:r>
              <a:rPr spc="-183" dirty="0"/>
              <a:t>a</a:t>
            </a:r>
            <a:r>
              <a:rPr spc="-220" dirty="0"/>
              <a:t>l</a:t>
            </a:r>
            <a:r>
              <a:rPr spc="-244" dirty="0"/>
              <a:t>i</a:t>
            </a:r>
            <a:r>
              <a:rPr spc="-188" dirty="0"/>
              <a:t>s</a:t>
            </a:r>
            <a:r>
              <a:rPr spc="-258" dirty="0"/>
              <a:t>e</a:t>
            </a:r>
            <a:r>
              <a:rPr spc="-188" dirty="0"/>
              <a:t>s</a:t>
            </a:r>
            <a:r>
              <a:rPr spc="-173" dirty="0"/>
              <a:t>)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45722" y="767087"/>
            <a:ext cx="7435453" cy="5913037"/>
          </a:xfrm>
          <a:prstGeom prst="rect">
            <a:avLst/>
          </a:prstGeom>
        </p:spPr>
        <p:txBody>
          <a:bodyPr vert="horz" wrap="square" lIns="0" tIns="11311" rIns="0" bIns="0" rtlCol="0">
            <a:spAutoFit/>
          </a:bodyPr>
          <a:lstStyle/>
          <a:p>
            <a:pPr marR="6080522" algn="ctr">
              <a:lnSpc>
                <a:spcPts val="2025"/>
              </a:lnSpc>
              <a:spcBef>
                <a:spcPts val="89"/>
              </a:spcBef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&lt;document&gt;</a:t>
            </a:r>
            <a:endParaRPr sz="1734" dirty="0">
              <a:latin typeface="Courier New"/>
              <a:cs typeface="Courier New"/>
            </a:endParaRPr>
          </a:p>
          <a:p>
            <a:pPr marR="5286970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&lt;paragraphe&gt;</a:t>
            </a:r>
            <a:endParaRPr sz="1734" dirty="0">
              <a:latin typeface="Courier New"/>
              <a:cs typeface="Courier New"/>
            </a:endParaRPr>
          </a:p>
          <a:p>
            <a:pPr marR="5286970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&lt;phrase&gt;</a:t>
            </a:r>
            <a:endParaRPr sz="1734" dirty="0">
              <a:latin typeface="Courier New"/>
              <a:cs typeface="Courier New"/>
            </a:endParaRPr>
          </a:p>
          <a:p>
            <a:pPr marL="805458" marR="136922">
              <a:lnSpc>
                <a:spcPts val="1969"/>
              </a:lnSpc>
              <a:spcBef>
                <a:spcPts val="103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 emploie 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&lt;locutionÉtrangère&gt;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a </a:t>
            </a:r>
            <a:r>
              <a:rPr sz="1734" spc="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priori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&lt;/locutionÉtrangère&gt;</a:t>
            </a:r>
            <a:r>
              <a:rPr sz="1734" spc="-14" dirty="0">
                <a:solidFill>
                  <a:srgbClr val="000080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14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italiques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pour</a:t>
            </a:r>
            <a:r>
              <a:rPr sz="1734" spc="-14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 </a:t>
            </a:r>
            <a:r>
              <a:rPr sz="1734" spc="-1027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termes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empruntés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à d’autres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langues.</a:t>
            </a:r>
            <a:endParaRPr sz="1734" dirty="0">
              <a:latin typeface="Courier New"/>
              <a:cs typeface="Courier New"/>
            </a:endParaRPr>
          </a:p>
          <a:p>
            <a:pPr marL="541139">
              <a:lnSpc>
                <a:spcPts val="1856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&lt;/phrase&gt;</a:t>
            </a:r>
            <a:endParaRPr sz="1734" dirty="0">
              <a:latin typeface="Courier New"/>
              <a:cs typeface="Courier New"/>
            </a:endParaRPr>
          </a:p>
          <a:p>
            <a:pPr marL="541139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&lt;phrase&gt;</a:t>
            </a:r>
            <a:endParaRPr sz="1734" dirty="0">
              <a:latin typeface="Courier New"/>
              <a:cs typeface="Courier New"/>
            </a:endParaRPr>
          </a:p>
          <a:p>
            <a:pPr marL="541139" marR="798314">
              <a:lnSpc>
                <a:spcPts val="1969"/>
              </a:lnSpc>
              <a:spcBef>
                <a:spcPts val="98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emploie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petites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capitales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pour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noms </a:t>
            </a:r>
            <a:r>
              <a:rPr sz="1734" spc="-1027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propres,comme</a:t>
            </a:r>
            <a:r>
              <a:rPr sz="1734" spc="-14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&lt;nom&gt;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Léopold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Delisle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&lt;/nom&gt;</a:t>
            </a:r>
            <a:r>
              <a:rPr sz="1734" spc="-14" dirty="0">
                <a:solidFill>
                  <a:srgbClr val="000080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ou</a:t>
            </a:r>
            <a:endParaRPr sz="1734" dirty="0">
              <a:latin typeface="Courier New"/>
              <a:cs typeface="Courier New"/>
            </a:endParaRPr>
          </a:p>
          <a:p>
            <a:pPr marL="541139">
              <a:lnSpc>
                <a:spcPts val="1861"/>
              </a:lnSpc>
            </a:pPr>
            <a:r>
              <a:rPr sz="1734" spc="-5" dirty="0">
                <a:solidFill>
                  <a:srgbClr val="000080"/>
                </a:solidFill>
                <a:latin typeface="Courier New"/>
                <a:cs typeface="Courier New"/>
              </a:rPr>
              <a:t>&lt;nom&gt;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Jules</a:t>
            </a:r>
            <a:r>
              <a:rPr sz="1734" spc="-33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Quicherat</a:t>
            </a: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&lt;/nom&gt;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.</a:t>
            </a:r>
            <a:endParaRPr sz="1734" dirty="0">
              <a:latin typeface="Courier New"/>
              <a:cs typeface="Courier New"/>
            </a:endParaRPr>
          </a:p>
          <a:p>
            <a:pPr marL="541139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&lt;/phrase&gt;</a:t>
            </a:r>
            <a:endParaRPr sz="1734" dirty="0">
              <a:latin typeface="Courier New"/>
              <a:cs typeface="Courier New"/>
            </a:endParaRPr>
          </a:p>
          <a:p>
            <a:pPr marL="541139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&lt;phrase&gt;</a:t>
            </a:r>
            <a:endParaRPr sz="1734" dirty="0">
              <a:latin typeface="Courier New"/>
              <a:cs typeface="Courier New"/>
            </a:endParaRPr>
          </a:p>
          <a:p>
            <a:pPr marL="805458" marR="269081">
              <a:lnSpc>
                <a:spcPts val="1969"/>
              </a:lnSpc>
              <a:spcBef>
                <a:spcPts val="103"/>
              </a:spcBef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emploie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en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revanche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généralement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le</a:t>
            </a:r>
            <a:r>
              <a:rPr sz="1734" spc="-9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gras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pour </a:t>
            </a:r>
            <a:r>
              <a:rPr sz="1734" spc="-1027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des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raisons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coupables.</a:t>
            </a:r>
            <a:endParaRPr sz="1734" dirty="0">
              <a:latin typeface="Courier New"/>
              <a:cs typeface="Courier New"/>
            </a:endParaRPr>
          </a:p>
          <a:p>
            <a:pPr marR="5154216" algn="ctr">
              <a:lnSpc>
                <a:spcPts val="1861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&lt;/phrase&gt;</a:t>
            </a:r>
            <a:endParaRPr sz="1734" dirty="0">
              <a:latin typeface="Courier New"/>
              <a:cs typeface="Courier New"/>
            </a:endParaRPr>
          </a:p>
          <a:p>
            <a:pPr marR="5154811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&lt;/paragraphe&gt;</a:t>
            </a:r>
            <a:endParaRPr sz="1734" dirty="0">
              <a:latin typeface="Courier New"/>
              <a:cs typeface="Courier New"/>
            </a:endParaRPr>
          </a:p>
          <a:p>
            <a:pPr marR="5286970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&lt;paragraphe&gt;</a:t>
            </a:r>
            <a:endParaRPr sz="1734" dirty="0">
              <a:latin typeface="Courier New"/>
              <a:cs typeface="Courier New"/>
            </a:endParaRPr>
          </a:p>
          <a:p>
            <a:pPr marR="5286970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&lt;phrase&gt;</a:t>
            </a:r>
            <a:endParaRPr sz="1734" dirty="0">
              <a:latin typeface="Courier New"/>
              <a:cs typeface="Courier New"/>
            </a:endParaRPr>
          </a:p>
          <a:p>
            <a:pPr marL="793552" algn="ctr">
              <a:lnSpc>
                <a:spcPts val="1964"/>
              </a:lnSpc>
            </a:pP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On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retourne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à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la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ligne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pour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un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nouveau</a:t>
            </a:r>
            <a:r>
              <a:rPr sz="1734" spc="-5" dirty="0">
                <a:solidFill>
                  <a:srgbClr val="23292D"/>
                </a:solidFill>
                <a:latin typeface="Courier New"/>
                <a:cs typeface="Courier New"/>
              </a:rPr>
              <a:t> </a:t>
            </a:r>
            <a:r>
              <a:rPr sz="1734" dirty="0">
                <a:solidFill>
                  <a:srgbClr val="23292D"/>
                </a:solidFill>
                <a:latin typeface="Courier New"/>
                <a:cs typeface="Courier New"/>
              </a:rPr>
              <a:t>paragraphe.</a:t>
            </a:r>
            <a:endParaRPr sz="1734" dirty="0">
              <a:latin typeface="Courier New"/>
              <a:cs typeface="Courier New"/>
            </a:endParaRPr>
          </a:p>
          <a:p>
            <a:pPr marR="5154216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&lt;/phrase&gt;</a:t>
            </a:r>
            <a:endParaRPr sz="1734" dirty="0">
              <a:latin typeface="Courier New"/>
              <a:cs typeface="Courier New"/>
            </a:endParaRPr>
          </a:p>
          <a:p>
            <a:pPr marR="5154811" algn="ctr">
              <a:lnSpc>
                <a:spcPts val="1964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&lt;/paragraphe&gt;</a:t>
            </a:r>
            <a:endParaRPr sz="1734" dirty="0">
              <a:latin typeface="Courier New"/>
              <a:cs typeface="Courier New"/>
            </a:endParaRPr>
          </a:p>
          <a:p>
            <a:pPr marR="5948363" algn="ctr">
              <a:lnSpc>
                <a:spcPts val="2025"/>
              </a:lnSpc>
            </a:pPr>
            <a:r>
              <a:rPr sz="1734" dirty="0">
                <a:solidFill>
                  <a:srgbClr val="000080"/>
                </a:solidFill>
                <a:latin typeface="Courier New"/>
                <a:cs typeface="Courier New"/>
              </a:rPr>
              <a:t>&lt;/document&gt;</a:t>
            </a:r>
            <a:endParaRPr sz="1734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131357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95313" y="332092"/>
            <a:ext cx="6687394" cy="689131"/>
          </a:xfrm>
          <a:prstGeom prst="rect">
            <a:avLst/>
          </a:prstGeom>
        </p:spPr>
        <p:txBody>
          <a:bodyPr vert="horz" wrap="square" lIns="0" tIns="11906" rIns="0" bIns="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94"/>
              </a:spcBef>
            </a:pPr>
            <a:r>
              <a:rPr spc="-394" dirty="0"/>
              <a:t>U</a:t>
            </a:r>
            <a:r>
              <a:rPr spc="-150" dirty="0"/>
              <a:t>n</a:t>
            </a:r>
            <a:r>
              <a:rPr spc="-258" dirty="0"/>
              <a:t>e</a:t>
            </a:r>
            <a:r>
              <a:rPr spc="-352" dirty="0"/>
              <a:t> </a:t>
            </a:r>
            <a:r>
              <a:rPr spc="-98" dirty="0"/>
              <a:t>q</a:t>
            </a:r>
            <a:r>
              <a:rPr spc="-141" dirty="0"/>
              <a:t>u</a:t>
            </a:r>
            <a:r>
              <a:rPr spc="-258" dirty="0"/>
              <a:t>e</a:t>
            </a:r>
            <a:r>
              <a:rPr spc="-188" dirty="0"/>
              <a:t>s</a:t>
            </a:r>
            <a:r>
              <a:rPr spc="-511" dirty="0"/>
              <a:t>t</a:t>
            </a:r>
            <a:r>
              <a:rPr spc="-244" dirty="0"/>
              <a:t>i</a:t>
            </a:r>
            <a:r>
              <a:rPr spc="-159" dirty="0"/>
              <a:t>o</a:t>
            </a:r>
            <a:r>
              <a:rPr spc="-150" dirty="0"/>
              <a:t>n</a:t>
            </a:r>
            <a:r>
              <a:rPr spc="-352" dirty="0"/>
              <a:t> </a:t>
            </a:r>
            <a:r>
              <a:rPr spc="-605" dirty="0"/>
              <a:t>f</a:t>
            </a:r>
            <a:r>
              <a:rPr spc="-159" dirty="0"/>
              <a:t>o</a:t>
            </a:r>
            <a:r>
              <a:rPr spc="-150" dirty="0"/>
              <a:t>n</a:t>
            </a:r>
            <a:r>
              <a:rPr spc="-272" dirty="0"/>
              <a:t>d</a:t>
            </a:r>
            <a:r>
              <a:rPr spc="-183" dirty="0"/>
              <a:t>a</a:t>
            </a:r>
            <a:r>
              <a:rPr spc="-191" dirty="0"/>
              <a:t>m</a:t>
            </a:r>
            <a:r>
              <a:rPr spc="-206" dirty="0"/>
              <a:t>en</a:t>
            </a:r>
            <a:r>
              <a:rPr spc="-511" dirty="0"/>
              <a:t>t</a:t>
            </a:r>
            <a:r>
              <a:rPr spc="-183" dirty="0"/>
              <a:t>a</a:t>
            </a:r>
            <a:r>
              <a:rPr spc="-220" dirty="0"/>
              <a:t>l</a:t>
            </a:r>
            <a:r>
              <a:rPr spc="-258" dirty="0"/>
              <a:t>e</a:t>
            </a:r>
          </a:p>
        </p:txBody>
      </p:sp>
      <p:sp>
        <p:nvSpPr>
          <p:cNvPr id="3" name="object 3"/>
          <p:cNvSpPr/>
          <p:nvPr/>
        </p:nvSpPr>
        <p:spPr>
          <a:xfrm>
            <a:off x="4625938" y="2032431"/>
            <a:ext cx="1748433" cy="348258"/>
          </a:xfrm>
          <a:custGeom>
            <a:avLst/>
            <a:gdLst/>
            <a:ahLst/>
            <a:cxnLst/>
            <a:rect l="l" t="t" r="r" b="b"/>
            <a:pathLst>
              <a:path w="1864995" h="371475">
                <a:moveTo>
                  <a:pt x="1835931" y="370991"/>
                </a:moveTo>
                <a:lnTo>
                  <a:pt x="28537" y="370991"/>
                </a:lnTo>
                <a:lnTo>
                  <a:pt x="16052" y="369207"/>
                </a:lnTo>
                <a:lnTo>
                  <a:pt x="7134" y="363856"/>
                </a:lnTo>
                <a:lnTo>
                  <a:pt x="1783" y="354938"/>
                </a:lnTo>
                <a:lnTo>
                  <a:pt x="0" y="342453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1835931" y="0"/>
                </a:lnTo>
                <a:lnTo>
                  <a:pt x="1848416" y="1783"/>
                </a:lnTo>
                <a:lnTo>
                  <a:pt x="1857334" y="7134"/>
                </a:lnTo>
                <a:lnTo>
                  <a:pt x="1862685" y="16052"/>
                </a:lnTo>
                <a:lnTo>
                  <a:pt x="1864469" y="28537"/>
                </a:lnTo>
                <a:lnTo>
                  <a:pt x="1864469" y="342453"/>
                </a:lnTo>
                <a:lnTo>
                  <a:pt x="1862685" y="354938"/>
                </a:lnTo>
                <a:lnTo>
                  <a:pt x="1857334" y="363856"/>
                </a:lnTo>
                <a:lnTo>
                  <a:pt x="1848416" y="369207"/>
                </a:lnTo>
                <a:lnTo>
                  <a:pt x="1835931" y="370991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76083" y="1987818"/>
            <a:ext cx="1213247" cy="348258"/>
          </a:xfrm>
          <a:custGeom>
            <a:avLst/>
            <a:gdLst/>
            <a:ahLst/>
            <a:cxnLst/>
            <a:rect l="l" t="t" r="r" b="b"/>
            <a:pathLst>
              <a:path w="1294129" h="371475">
                <a:moveTo>
                  <a:pt x="1265175" y="370991"/>
                </a:moveTo>
                <a:lnTo>
                  <a:pt x="28537" y="370991"/>
                </a:lnTo>
                <a:lnTo>
                  <a:pt x="16052" y="369207"/>
                </a:lnTo>
                <a:lnTo>
                  <a:pt x="7134" y="363856"/>
                </a:lnTo>
                <a:lnTo>
                  <a:pt x="1783" y="354938"/>
                </a:lnTo>
                <a:lnTo>
                  <a:pt x="0" y="342453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1265175" y="0"/>
                </a:lnTo>
                <a:lnTo>
                  <a:pt x="1277660" y="1783"/>
                </a:lnTo>
                <a:lnTo>
                  <a:pt x="1286578" y="7134"/>
                </a:lnTo>
                <a:lnTo>
                  <a:pt x="1291929" y="16052"/>
                </a:lnTo>
                <a:lnTo>
                  <a:pt x="1293713" y="28537"/>
                </a:lnTo>
                <a:lnTo>
                  <a:pt x="1293713" y="342453"/>
                </a:lnTo>
                <a:lnTo>
                  <a:pt x="1291929" y="354938"/>
                </a:lnTo>
                <a:lnTo>
                  <a:pt x="1286578" y="363856"/>
                </a:lnTo>
                <a:lnTo>
                  <a:pt x="1277660" y="369207"/>
                </a:lnTo>
                <a:lnTo>
                  <a:pt x="1265175" y="370991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016130" y="5506669"/>
            <a:ext cx="1614488" cy="339328"/>
          </a:xfrm>
          <a:custGeom>
            <a:avLst/>
            <a:gdLst/>
            <a:ahLst/>
            <a:cxnLst/>
            <a:rect l="l" t="t" r="r" b="b"/>
            <a:pathLst>
              <a:path w="1722120" h="361950">
                <a:moveTo>
                  <a:pt x="1693242" y="361478"/>
                </a:moveTo>
                <a:lnTo>
                  <a:pt x="28537" y="361478"/>
                </a:lnTo>
                <a:lnTo>
                  <a:pt x="16052" y="359695"/>
                </a:lnTo>
                <a:lnTo>
                  <a:pt x="7134" y="354344"/>
                </a:lnTo>
                <a:lnTo>
                  <a:pt x="1783" y="345426"/>
                </a:lnTo>
                <a:lnTo>
                  <a:pt x="0" y="332940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1693242" y="0"/>
                </a:lnTo>
                <a:lnTo>
                  <a:pt x="1705727" y="1783"/>
                </a:lnTo>
                <a:lnTo>
                  <a:pt x="1714645" y="7134"/>
                </a:lnTo>
                <a:lnTo>
                  <a:pt x="1719996" y="16052"/>
                </a:lnTo>
                <a:lnTo>
                  <a:pt x="1721780" y="28537"/>
                </a:lnTo>
                <a:lnTo>
                  <a:pt x="1721780" y="332940"/>
                </a:lnTo>
                <a:lnTo>
                  <a:pt x="1719996" y="345426"/>
                </a:lnTo>
                <a:lnTo>
                  <a:pt x="1714645" y="354344"/>
                </a:lnTo>
                <a:lnTo>
                  <a:pt x="1705727" y="359695"/>
                </a:lnTo>
                <a:lnTo>
                  <a:pt x="1693242" y="361478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551316" y="3815958"/>
            <a:ext cx="1079302" cy="339328"/>
          </a:xfrm>
          <a:custGeom>
            <a:avLst/>
            <a:gdLst/>
            <a:ahLst/>
            <a:cxnLst/>
            <a:rect l="l" t="t" r="r" b="b"/>
            <a:pathLst>
              <a:path w="1151255" h="361950">
                <a:moveTo>
                  <a:pt x="1122486" y="361478"/>
                </a:moveTo>
                <a:lnTo>
                  <a:pt x="28537" y="361478"/>
                </a:lnTo>
                <a:lnTo>
                  <a:pt x="16052" y="359695"/>
                </a:lnTo>
                <a:lnTo>
                  <a:pt x="7134" y="354344"/>
                </a:lnTo>
                <a:lnTo>
                  <a:pt x="1783" y="345426"/>
                </a:lnTo>
                <a:lnTo>
                  <a:pt x="0" y="332940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1122486" y="0"/>
                </a:lnTo>
                <a:lnTo>
                  <a:pt x="1134971" y="1783"/>
                </a:lnTo>
                <a:lnTo>
                  <a:pt x="1143889" y="7134"/>
                </a:lnTo>
                <a:lnTo>
                  <a:pt x="1149240" y="16052"/>
                </a:lnTo>
                <a:lnTo>
                  <a:pt x="1151024" y="28537"/>
                </a:lnTo>
                <a:lnTo>
                  <a:pt x="1151024" y="332940"/>
                </a:lnTo>
                <a:lnTo>
                  <a:pt x="1149240" y="345426"/>
                </a:lnTo>
                <a:lnTo>
                  <a:pt x="1143889" y="354344"/>
                </a:lnTo>
                <a:lnTo>
                  <a:pt x="1134971" y="359695"/>
                </a:lnTo>
                <a:lnTo>
                  <a:pt x="1122486" y="361478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407076" y="5632429"/>
            <a:ext cx="1480542" cy="348258"/>
          </a:xfrm>
          <a:custGeom>
            <a:avLst/>
            <a:gdLst/>
            <a:ahLst/>
            <a:cxnLst/>
            <a:rect l="l" t="t" r="r" b="b"/>
            <a:pathLst>
              <a:path w="1579245" h="371475">
                <a:moveTo>
                  <a:pt x="1550553" y="370991"/>
                </a:moveTo>
                <a:lnTo>
                  <a:pt x="28537" y="370991"/>
                </a:lnTo>
                <a:lnTo>
                  <a:pt x="16052" y="369207"/>
                </a:lnTo>
                <a:lnTo>
                  <a:pt x="7134" y="363856"/>
                </a:lnTo>
                <a:lnTo>
                  <a:pt x="1783" y="354938"/>
                </a:lnTo>
                <a:lnTo>
                  <a:pt x="0" y="342453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1550553" y="0"/>
                </a:lnTo>
                <a:lnTo>
                  <a:pt x="1563038" y="1783"/>
                </a:lnTo>
                <a:lnTo>
                  <a:pt x="1571956" y="7134"/>
                </a:lnTo>
                <a:lnTo>
                  <a:pt x="1577307" y="16052"/>
                </a:lnTo>
                <a:lnTo>
                  <a:pt x="1579091" y="28537"/>
                </a:lnTo>
                <a:lnTo>
                  <a:pt x="1579091" y="342453"/>
                </a:lnTo>
                <a:lnTo>
                  <a:pt x="1577307" y="354938"/>
                </a:lnTo>
                <a:lnTo>
                  <a:pt x="1571956" y="363856"/>
                </a:lnTo>
                <a:lnTo>
                  <a:pt x="1563038" y="369207"/>
                </a:lnTo>
                <a:lnTo>
                  <a:pt x="1550553" y="370991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37321" y="3807028"/>
            <a:ext cx="1480542" cy="348258"/>
          </a:xfrm>
          <a:custGeom>
            <a:avLst/>
            <a:gdLst/>
            <a:ahLst/>
            <a:cxnLst/>
            <a:rect l="l" t="t" r="r" b="b"/>
            <a:pathLst>
              <a:path w="1579245" h="371475">
                <a:moveTo>
                  <a:pt x="1550553" y="370991"/>
                </a:moveTo>
                <a:lnTo>
                  <a:pt x="28537" y="370991"/>
                </a:lnTo>
                <a:lnTo>
                  <a:pt x="16052" y="369207"/>
                </a:lnTo>
                <a:lnTo>
                  <a:pt x="7134" y="363856"/>
                </a:lnTo>
                <a:lnTo>
                  <a:pt x="1783" y="354938"/>
                </a:lnTo>
                <a:lnTo>
                  <a:pt x="0" y="342453"/>
                </a:lnTo>
                <a:lnTo>
                  <a:pt x="0" y="28537"/>
                </a:lnTo>
                <a:lnTo>
                  <a:pt x="1783" y="16052"/>
                </a:lnTo>
                <a:lnTo>
                  <a:pt x="7134" y="7134"/>
                </a:lnTo>
                <a:lnTo>
                  <a:pt x="16052" y="1783"/>
                </a:lnTo>
                <a:lnTo>
                  <a:pt x="28537" y="0"/>
                </a:lnTo>
                <a:lnTo>
                  <a:pt x="1550553" y="0"/>
                </a:lnTo>
                <a:lnTo>
                  <a:pt x="1563038" y="1783"/>
                </a:lnTo>
                <a:lnTo>
                  <a:pt x="1571956" y="7134"/>
                </a:lnTo>
                <a:lnTo>
                  <a:pt x="1577307" y="16052"/>
                </a:lnTo>
                <a:lnTo>
                  <a:pt x="1579091" y="28537"/>
                </a:lnTo>
                <a:lnTo>
                  <a:pt x="1579091" y="342453"/>
                </a:lnTo>
                <a:lnTo>
                  <a:pt x="1577307" y="354938"/>
                </a:lnTo>
                <a:lnTo>
                  <a:pt x="1571956" y="363856"/>
                </a:lnTo>
                <a:lnTo>
                  <a:pt x="1563038" y="369207"/>
                </a:lnTo>
                <a:lnTo>
                  <a:pt x="1550553" y="370991"/>
                </a:lnTo>
                <a:close/>
              </a:path>
            </a:pathLst>
          </a:custGeom>
          <a:solidFill>
            <a:srgbClr val="1B1F22">
              <a:alpha val="509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xfrm>
            <a:off x="107877" y="1010351"/>
            <a:ext cx="9036123" cy="4970336"/>
          </a:xfrm>
          <a:prstGeom prst="rect">
            <a:avLst/>
          </a:prstGeom>
        </p:spPr>
        <p:txBody>
          <a:bodyPr vert="horz" wrap="square" lIns="0" tIns="166688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11906">
              <a:lnSpc>
                <a:spcPct val="100000"/>
              </a:lnSpc>
              <a:spcBef>
                <a:spcPts val="1313"/>
              </a:spcBef>
            </a:pPr>
            <a:r>
              <a:rPr sz="3600" dirty="0">
                <a:solidFill>
                  <a:srgbClr val="23292D"/>
                </a:solidFill>
              </a:rPr>
              <a:t>Une question fondamentale</a:t>
            </a:r>
          </a:p>
          <a:p>
            <a:pPr marL="528638" marR="42267" indent="-236339">
              <a:lnSpc>
                <a:spcPct val="103200"/>
              </a:lnSpc>
              <a:spcBef>
                <a:spcPts val="1125"/>
              </a:spcBef>
              <a:buFont typeface="Cambria"/>
              <a:buAutoNum type="arabicPeriod"/>
              <a:tabLst>
                <a:tab pos="529233" algn="l"/>
              </a:tabLst>
            </a:pPr>
            <a:r>
              <a:rPr sz="3600" dirty="0">
                <a:solidFill>
                  <a:srgbClr val="23292D"/>
                </a:solidFill>
              </a:rPr>
              <a:t>Nous avons ici utilisé </a:t>
            </a:r>
            <a:r>
              <a:rPr sz="2000" dirty="0">
                <a:solidFill>
                  <a:srgbClr val="23292D"/>
                </a:solidFill>
                <a:cs typeface="Courier New"/>
              </a:rPr>
              <a:t>&lt;paragraphe&gt; </a:t>
            </a:r>
            <a:r>
              <a:rPr sz="3600" dirty="0">
                <a:solidFill>
                  <a:srgbClr val="23292D"/>
                </a:solidFill>
              </a:rPr>
              <a:t>ou </a:t>
            </a:r>
            <a:r>
              <a:rPr sz="2000" dirty="0">
                <a:solidFill>
                  <a:srgbClr val="23292D"/>
                </a:solidFill>
                <a:cs typeface="Courier New"/>
              </a:rPr>
              <a:t>&lt;phrase&gt; </a:t>
            </a:r>
            <a:r>
              <a:rPr sz="3600" dirty="0">
                <a:solidFill>
                  <a:srgbClr val="23292D"/>
                </a:solidFill>
                <a:cs typeface="Calibri"/>
              </a:rPr>
              <a:t>, </a:t>
            </a:r>
            <a:r>
              <a:rPr sz="3600" dirty="0">
                <a:solidFill>
                  <a:srgbClr val="23292D"/>
                </a:solidFill>
              </a:rPr>
              <a:t>mais nous  aurions pu choisir d</a:t>
            </a:r>
            <a:r>
              <a:rPr sz="3600" dirty="0">
                <a:solidFill>
                  <a:srgbClr val="23292D"/>
                </a:solidFill>
                <a:cs typeface="Calibri"/>
              </a:rPr>
              <a:t>’</a:t>
            </a:r>
            <a:r>
              <a:rPr sz="3600" dirty="0">
                <a:solidFill>
                  <a:srgbClr val="23292D"/>
                </a:solidFill>
              </a:rPr>
              <a:t>autres noms</a:t>
            </a:r>
            <a:r>
              <a:rPr sz="3600" dirty="0">
                <a:solidFill>
                  <a:srgbClr val="23292D"/>
                </a:solidFill>
                <a:cs typeface="Calibri"/>
              </a:rPr>
              <a:t>.</a:t>
            </a:r>
            <a:endParaRPr sz="2000" dirty="0">
              <a:cs typeface="Calibri"/>
            </a:endParaRPr>
          </a:p>
          <a:p>
            <a:pPr marL="528638" indent="-263723">
              <a:lnSpc>
                <a:spcPct val="100000"/>
              </a:lnSpc>
              <a:spcBef>
                <a:spcPts val="656"/>
              </a:spcBef>
              <a:buFont typeface="Cambria"/>
              <a:buAutoNum type="arabicPeriod"/>
              <a:tabLst>
                <a:tab pos="529233" algn="l"/>
              </a:tabLst>
            </a:pPr>
            <a:r>
              <a:rPr sz="3600" dirty="0">
                <a:solidFill>
                  <a:srgbClr val="23292D"/>
                </a:solidFill>
              </a:rPr>
              <a:t>Si nous étions italiens</a:t>
            </a:r>
            <a:r>
              <a:rPr sz="3600" dirty="0">
                <a:solidFill>
                  <a:srgbClr val="23292D"/>
                </a:solidFill>
                <a:cs typeface="Calibri"/>
              </a:rPr>
              <a:t>, </a:t>
            </a:r>
            <a:r>
              <a:rPr sz="3600" dirty="0">
                <a:solidFill>
                  <a:srgbClr val="23292D"/>
                </a:solidFill>
              </a:rPr>
              <a:t>nous aurions choisi </a:t>
            </a:r>
            <a:r>
              <a:rPr sz="2000" dirty="0">
                <a:solidFill>
                  <a:srgbClr val="23292D"/>
                </a:solidFill>
                <a:cs typeface="Courier New"/>
              </a:rPr>
              <a:t>&lt;paragrafo&gt; </a:t>
            </a:r>
            <a:r>
              <a:rPr sz="3600" dirty="0">
                <a:solidFill>
                  <a:srgbClr val="23292D"/>
                </a:solidFill>
              </a:rPr>
              <a:t>et</a:t>
            </a:r>
            <a:r>
              <a:rPr lang="it-IT" sz="2000" dirty="0">
                <a:cs typeface="Courier New"/>
              </a:rPr>
              <a:t>      </a:t>
            </a:r>
            <a:r>
              <a:rPr sz="2000" dirty="0">
                <a:solidFill>
                  <a:srgbClr val="23292D"/>
                </a:solidFill>
                <a:cs typeface="Courier New"/>
              </a:rPr>
              <a:t>&lt;frase&gt;</a:t>
            </a:r>
            <a:endParaRPr sz="2000" dirty="0">
              <a:cs typeface="Courier New"/>
            </a:endParaRPr>
          </a:p>
          <a:p>
            <a:pPr marL="528638" marR="4763" indent="-272058">
              <a:lnSpc>
                <a:spcPct val="103200"/>
              </a:lnSpc>
              <a:spcBef>
                <a:spcPts val="633"/>
              </a:spcBef>
              <a:buFont typeface="Cambria"/>
              <a:buAutoNum type="arabicPeriod" startAt="3"/>
              <a:tabLst>
                <a:tab pos="529233" algn="l"/>
              </a:tabLst>
            </a:pPr>
            <a:r>
              <a:rPr sz="3600" dirty="0">
                <a:solidFill>
                  <a:srgbClr val="23292D"/>
                </a:solidFill>
              </a:rPr>
              <a:t>Mais alors les documents sont encodés différemment</a:t>
            </a:r>
            <a:r>
              <a:rPr sz="3600" dirty="0">
                <a:solidFill>
                  <a:srgbClr val="23292D"/>
                </a:solidFill>
                <a:cs typeface="Calibri"/>
              </a:rPr>
              <a:t>: </a:t>
            </a:r>
            <a:r>
              <a:rPr sz="3600" dirty="0">
                <a:solidFill>
                  <a:srgbClr val="23292D"/>
                </a:solidFill>
              </a:rPr>
              <a:t>comment  choisir des noms pour les </a:t>
            </a:r>
            <a:r>
              <a:rPr sz="2000" dirty="0">
                <a:solidFill>
                  <a:srgbClr val="23292D"/>
                </a:solidFill>
                <a:cs typeface="Courier New"/>
              </a:rPr>
              <a:t>&lt;éléments&gt; </a:t>
            </a:r>
            <a:r>
              <a:rPr sz="3600" dirty="0">
                <a:solidFill>
                  <a:srgbClr val="23292D"/>
                </a:solidFill>
              </a:rPr>
              <a:t>et les </a:t>
            </a:r>
            <a:r>
              <a:rPr sz="2000" dirty="0">
                <a:solidFill>
                  <a:srgbClr val="23292D"/>
                </a:solidFill>
                <a:cs typeface="Courier New"/>
              </a:rPr>
              <a:t>@attributs  </a:t>
            </a:r>
            <a:r>
              <a:rPr sz="3600" dirty="0">
                <a:solidFill>
                  <a:srgbClr val="23292D"/>
                </a:solidFill>
              </a:rPr>
              <a:t>communs à tous</a:t>
            </a:r>
            <a:r>
              <a:rPr sz="3600" dirty="0">
                <a:solidFill>
                  <a:srgbClr val="23292D"/>
                </a:solidFill>
                <a:cs typeface="Cambria"/>
              </a:rPr>
              <a:t>?</a:t>
            </a:r>
            <a:endParaRPr sz="2000" dirty="0"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276098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94114" y="3082424"/>
            <a:ext cx="1998286" cy="691536"/>
          </a:xfrm>
          <a:prstGeom prst="rect">
            <a:avLst/>
          </a:prstGeom>
        </p:spPr>
        <p:txBody>
          <a:bodyPr vert="horz" wrap="square" lIns="0" tIns="14288" rIns="0" bIns="0" rtlCol="0">
            <a:spAutoFit/>
          </a:bodyPr>
          <a:lstStyle/>
          <a:p>
            <a:pPr marL="11906">
              <a:spcBef>
                <a:spcPts val="113"/>
              </a:spcBef>
            </a:pPr>
            <a:r>
              <a:rPr sz="4400" dirty="0">
                <a:solidFill>
                  <a:srgbClr val="23292D"/>
                </a:solidFill>
                <a:latin typeface="+mn-lt"/>
                <a:cs typeface="Comic Sans MS"/>
              </a:rPr>
              <a:t>TEI</a:t>
            </a:r>
            <a:endParaRPr sz="4400">
              <a:latin typeface="+mn-lt"/>
              <a:cs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1600497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12631</TotalTime>
  <Words>1395</Words>
  <Application>Microsoft Macintosh PowerPoint</Application>
  <PresentationFormat>On-screen Show (4:3)</PresentationFormat>
  <Paragraphs>161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Arial</vt:lpstr>
      <vt:lpstr>Calibri</vt:lpstr>
      <vt:lpstr>Calibri Light</vt:lpstr>
      <vt:lpstr>Cambria</vt:lpstr>
      <vt:lpstr>Comic Sans MS</vt:lpstr>
      <vt:lpstr>Corbel</vt:lpstr>
      <vt:lpstr>Courier New</vt:lpstr>
      <vt:lpstr>Roboto</vt:lpstr>
      <vt:lpstr>Sitka Text</vt:lpstr>
      <vt:lpstr>Trebuchet MS</vt:lpstr>
      <vt:lpstr>Office Theme</vt:lpstr>
      <vt:lpstr>TEI_Document</vt:lpstr>
      <vt:lpstr>PowerPoint Presentation</vt:lpstr>
      <vt:lpstr>Le XML</vt:lpstr>
      <vt:lpstr>Les principales règles</vt:lpstr>
      <vt:lpstr>Du texte à la base de données</vt:lpstr>
      <vt:lpstr>Une structure arborescente</vt:lpstr>
      <vt:lpstr>XML comme langage structuré (par des balises)</vt:lpstr>
      <vt:lpstr>Une question fondamentale</vt:lpstr>
      <vt:lpstr>PowerPoint Presentation</vt:lpstr>
      <vt:lpstr>La TEI</vt:lpstr>
      <vt:lpstr>Entre vocabulaire et langage</vt:lpstr>
      <vt:lpstr>Trois particularités de la TEI</vt:lpstr>
      <vt:lpstr>Sémantique et procédural</vt:lpstr>
      <vt:lpstr>PowerPoint Presentation</vt:lpstr>
      <vt:lpstr>Quelques concepts</vt:lpstr>
      <vt:lpstr>Modélisation</vt:lpstr>
      <vt:lpstr>Modélisation pour un philologue</vt:lpstr>
      <vt:lpstr>Modélisation: Structure logique</vt:lpstr>
      <vt:lpstr>Modélisation: Structure physique</vt:lpstr>
      <vt:lpstr>Granularité</vt:lpstr>
      <vt:lpstr>Faible granularité</vt:lpstr>
      <vt:lpstr>Moyenne granularité</vt:lpstr>
      <vt:lpstr>Forte granularité</vt:lpstr>
      <vt:lpstr>PowerPoint Presentation</vt:lpstr>
      <vt:lpstr>PowerPoint Presentation</vt:lpstr>
      <vt:lpstr> TEI_Document    _end</vt:lpstr>
    </vt:vector>
  </TitlesOfParts>
  <Company>Université Stendhal Grenoble 3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Elena Pierazzo</dc:creator>
  <cp:lastModifiedBy>Giovanni Vitali</cp:lastModifiedBy>
  <cp:revision>244</cp:revision>
  <dcterms:created xsi:type="dcterms:W3CDTF">2019-01-07T13:10:44Z</dcterms:created>
  <dcterms:modified xsi:type="dcterms:W3CDTF">2022-03-16T07:30:52Z</dcterms:modified>
</cp:coreProperties>
</file>

<file path=docProps/thumbnail.jpeg>
</file>